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69" r:id="rId5"/>
    <p:sldId id="259" r:id="rId6"/>
    <p:sldId id="260" r:id="rId7"/>
    <p:sldId id="268" r:id="rId8"/>
    <p:sldId id="272" r:id="rId9"/>
    <p:sldId id="261" r:id="rId10"/>
    <p:sldId id="263" r:id="rId11"/>
    <p:sldId id="265" r:id="rId12"/>
    <p:sldId id="264" r:id="rId13"/>
    <p:sldId id="266" r:id="rId14"/>
    <p:sldId id="267"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20"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BDB2CF3C-3077-4468-B542-A9A4F91C61DC}" type="datetimeFigureOut">
              <a:rPr lang="en-US" smtClean="0"/>
              <a:t>11/17/2017</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93F82F35-6FB6-4680-A732-9F4659FDA77F}"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152007382"/>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B2CF3C-3077-4468-B542-A9A4F91C61DC}" type="datetimeFigureOut">
              <a:rPr lang="en-US" smtClean="0"/>
              <a:t>11/17/2017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F82F35-6FB6-4680-A732-9F4659FDA77F}" type="slidenum">
              <a:rPr lang="en-US" smtClean="0"/>
              <a:t>‹#›</a:t>
            </a:fld>
            <a:endParaRPr lang="en-US"/>
          </a:p>
        </p:txBody>
      </p:sp>
    </p:spTree>
    <p:extLst>
      <p:ext uri="{BB962C8B-B14F-4D97-AF65-F5344CB8AC3E}">
        <p14:creationId xmlns:p14="http://schemas.microsoft.com/office/powerpoint/2010/main" val="1076087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BDB2CF3C-3077-4468-B542-A9A4F91C61DC}" type="datetimeFigureOut">
              <a:rPr lang="en-US" smtClean="0"/>
              <a:t>11/17/2017</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93F82F35-6FB6-4680-A732-9F4659FDA77F}"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0335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B2CF3C-3077-4468-B542-A9A4F91C61DC}" type="datetimeFigureOut">
              <a:rPr lang="en-US" smtClean="0"/>
              <a:t>11/17/2017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F82F35-6FB6-4680-A732-9F4659FDA77F}" type="slidenum">
              <a:rPr lang="en-US" smtClean="0"/>
              <a:t>‹#›</a:t>
            </a:fld>
            <a:endParaRPr lang="en-US"/>
          </a:p>
        </p:txBody>
      </p:sp>
    </p:spTree>
    <p:extLst>
      <p:ext uri="{BB962C8B-B14F-4D97-AF65-F5344CB8AC3E}">
        <p14:creationId xmlns:p14="http://schemas.microsoft.com/office/powerpoint/2010/main" val="1268033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BDB2CF3C-3077-4468-B542-A9A4F91C61DC}" type="datetimeFigureOut">
              <a:rPr lang="en-US" smtClean="0"/>
              <a:t>11/17/2017</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93F82F35-6FB6-4680-A732-9F4659FDA77F}"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30466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B2CF3C-3077-4468-B542-A9A4F91C61DC}" type="datetimeFigureOut">
              <a:rPr lang="en-US" smtClean="0"/>
              <a:t>11/17/2017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F82F35-6FB6-4680-A732-9F4659FDA77F}" type="slidenum">
              <a:rPr lang="en-US" smtClean="0"/>
              <a:t>‹#›</a:t>
            </a:fld>
            <a:endParaRPr lang="en-US"/>
          </a:p>
        </p:txBody>
      </p:sp>
    </p:spTree>
    <p:extLst>
      <p:ext uri="{BB962C8B-B14F-4D97-AF65-F5344CB8AC3E}">
        <p14:creationId xmlns:p14="http://schemas.microsoft.com/office/powerpoint/2010/main" val="307881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DB2CF3C-3077-4468-B542-A9A4F91C61DC}" type="datetimeFigureOut">
              <a:rPr lang="en-US" smtClean="0"/>
              <a:t>11/17/2017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F82F35-6FB6-4680-A732-9F4659FDA77F}" type="slidenum">
              <a:rPr lang="en-US" smtClean="0"/>
              <a:t>‹#›</a:t>
            </a:fld>
            <a:endParaRPr lang="en-US"/>
          </a:p>
        </p:txBody>
      </p:sp>
    </p:spTree>
    <p:extLst>
      <p:ext uri="{BB962C8B-B14F-4D97-AF65-F5344CB8AC3E}">
        <p14:creationId xmlns:p14="http://schemas.microsoft.com/office/powerpoint/2010/main" val="2469020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DB2CF3C-3077-4468-B542-A9A4F91C61DC}" type="datetimeFigureOut">
              <a:rPr lang="en-US" smtClean="0"/>
              <a:t>11/17/2017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F82F35-6FB6-4680-A732-9F4659FDA77F}" type="slidenum">
              <a:rPr lang="en-US" smtClean="0"/>
              <a:t>‹#›</a:t>
            </a:fld>
            <a:endParaRPr lang="en-US"/>
          </a:p>
        </p:txBody>
      </p:sp>
    </p:spTree>
    <p:extLst>
      <p:ext uri="{BB962C8B-B14F-4D97-AF65-F5344CB8AC3E}">
        <p14:creationId xmlns:p14="http://schemas.microsoft.com/office/powerpoint/2010/main" val="1101773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BDB2CF3C-3077-4468-B542-A9A4F91C61DC}" type="datetimeFigureOut">
              <a:rPr lang="en-US" smtClean="0"/>
              <a:t>11/17/2017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F82F35-6FB6-4680-A732-9F4659FDA77F}" type="slidenum">
              <a:rPr lang="en-US" smtClean="0"/>
              <a:t>‹#›</a:t>
            </a:fld>
            <a:endParaRPr lang="en-US"/>
          </a:p>
        </p:txBody>
      </p:sp>
    </p:spTree>
    <p:extLst>
      <p:ext uri="{BB962C8B-B14F-4D97-AF65-F5344CB8AC3E}">
        <p14:creationId xmlns:p14="http://schemas.microsoft.com/office/powerpoint/2010/main" val="2203225795"/>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BDB2CF3C-3077-4468-B542-A9A4F91C61DC}" type="datetimeFigureOut">
              <a:rPr lang="en-US" smtClean="0"/>
              <a:t>11/17/2017</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93F82F35-6FB6-4680-A732-9F4659FDA77F}" type="slidenum">
              <a:rPr lang="en-US" smtClean="0"/>
              <a:t>‹#›</a:t>
            </a:fld>
            <a:endParaRPr lang="en-US"/>
          </a:p>
        </p:txBody>
      </p:sp>
    </p:spTree>
    <p:extLst>
      <p:ext uri="{BB962C8B-B14F-4D97-AF65-F5344CB8AC3E}">
        <p14:creationId xmlns:p14="http://schemas.microsoft.com/office/powerpoint/2010/main" val="2001336376"/>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BDB2CF3C-3077-4468-B542-A9A4F91C61DC}" type="datetimeFigureOut">
              <a:rPr lang="en-US" smtClean="0"/>
              <a:t>11/17/2017</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93F82F35-6FB6-4680-A732-9F4659FDA77F}" type="slidenum">
              <a:rPr lang="en-US" smtClean="0"/>
              <a:t>‹#›</a:t>
            </a:fld>
            <a:endParaRPr lang="en-US"/>
          </a:p>
        </p:txBody>
      </p:sp>
    </p:spTree>
    <p:extLst>
      <p:ext uri="{BB962C8B-B14F-4D97-AF65-F5344CB8AC3E}">
        <p14:creationId xmlns:p14="http://schemas.microsoft.com/office/powerpoint/2010/main" val="1561709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BDB2CF3C-3077-4468-B542-A9A4F91C61DC}" type="datetimeFigureOut">
              <a:rPr lang="en-US" smtClean="0"/>
              <a:t>11/17/2017</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93F82F35-6FB6-4680-A732-9F4659FDA77F}"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0651835"/>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fGoWLWS4-k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Op14XhETfBw"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loveisrespect.org/healthy-relationships/conflict-resoluti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8882853">
            <a:off x="8090466" y="953072"/>
            <a:ext cx="3793678" cy="5289097"/>
          </a:xfrm>
        </p:spPr>
        <p:txBody>
          <a:bodyPr vert="vert" anchor="ctr">
            <a:normAutofit/>
          </a:bodyPr>
          <a:lstStyle/>
          <a:p>
            <a:r>
              <a:rPr lang="en-CA" sz="6000" dirty="0" smtClean="0"/>
              <a:t>Relationships</a:t>
            </a:r>
            <a:endParaRPr lang="en-US" sz="6000" dirty="0"/>
          </a:p>
        </p:txBody>
      </p:sp>
      <p:sp>
        <p:nvSpPr>
          <p:cNvPr id="3" name="Subtitle 2"/>
          <p:cNvSpPr>
            <a:spLocks noGrp="1"/>
          </p:cNvSpPr>
          <p:nvPr>
            <p:ph type="subTitle" idx="1"/>
          </p:nvPr>
        </p:nvSpPr>
        <p:spPr/>
        <p:txBody>
          <a:bodyPr/>
          <a:lstStyle/>
          <a:p>
            <a:r>
              <a:rPr lang="en-CA" dirty="0" smtClean="0"/>
              <a:t>PE 10 Health</a:t>
            </a:r>
            <a:endParaRPr lang="en-US" dirty="0"/>
          </a:p>
        </p:txBody>
      </p:sp>
    </p:spTree>
    <p:extLst>
      <p:ext uri="{BB962C8B-B14F-4D97-AF65-F5344CB8AC3E}">
        <p14:creationId xmlns:p14="http://schemas.microsoft.com/office/powerpoint/2010/main" val="30273680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CA" dirty="0" smtClean="0"/>
              <a:t>Setting Boundaries</a:t>
            </a:r>
            <a:endParaRPr lang="en-US" dirty="0"/>
          </a:p>
        </p:txBody>
      </p:sp>
      <p:sp>
        <p:nvSpPr>
          <p:cNvPr id="3" name="Content Placeholder 2"/>
          <p:cNvSpPr>
            <a:spLocks noGrp="1"/>
          </p:cNvSpPr>
          <p:nvPr>
            <p:ph idx="1"/>
          </p:nvPr>
        </p:nvSpPr>
        <p:spPr>
          <a:xfrm>
            <a:off x="2933699" y="2233862"/>
            <a:ext cx="8770572" cy="4912896"/>
          </a:xfrm>
        </p:spPr>
        <p:txBody>
          <a:bodyPr>
            <a:normAutofit fontScale="40000" lnSpcReduction="20000"/>
          </a:bodyPr>
          <a:lstStyle/>
          <a:p>
            <a:pPr>
              <a:buFont typeface="Wingdings" panose="05000000000000000000" pitchFamily="2" charset="2"/>
              <a:buChar char="§"/>
            </a:pPr>
            <a:r>
              <a:rPr lang="en-CA" sz="8000" b="1" dirty="0" smtClean="0"/>
              <a:t>Emotional</a:t>
            </a:r>
          </a:p>
          <a:p>
            <a:pPr lvl="1">
              <a:buFont typeface="Wingdings" panose="05000000000000000000" pitchFamily="2" charset="2"/>
              <a:buChar char="§"/>
            </a:pPr>
            <a:r>
              <a:rPr lang="en-CA" sz="7000" dirty="0" smtClean="0"/>
              <a:t>Those 3 little words</a:t>
            </a:r>
          </a:p>
          <a:p>
            <a:pPr lvl="1">
              <a:buFont typeface="Wingdings" panose="05000000000000000000" pitchFamily="2" charset="2"/>
              <a:buChar char="§"/>
            </a:pPr>
            <a:r>
              <a:rPr lang="en-CA" sz="7000" dirty="0" smtClean="0"/>
              <a:t>Space</a:t>
            </a:r>
          </a:p>
          <a:p>
            <a:pPr>
              <a:buFont typeface="Wingdings" panose="05000000000000000000" pitchFamily="2" charset="2"/>
              <a:buChar char="§"/>
            </a:pPr>
            <a:r>
              <a:rPr lang="en-CA" sz="8000" b="1" dirty="0" smtClean="0"/>
              <a:t>Physical</a:t>
            </a:r>
          </a:p>
          <a:p>
            <a:pPr lvl="1">
              <a:buFont typeface="Wingdings" panose="05000000000000000000" pitchFamily="2" charset="2"/>
              <a:buChar char="§"/>
            </a:pPr>
            <a:r>
              <a:rPr lang="en-CA" sz="7000" dirty="0"/>
              <a:t>Your time not their dime</a:t>
            </a:r>
            <a:endParaRPr lang="en-CA" sz="7000" dirty="0" smtClean="0"/>
          </a:p>
          <a:p>
            <a:pPr>
              <a:buFont typeface="Wingdings" panose="05000000000000000000" pitchFamily="2" charset="2"/>
              <a:buChar char="§"/>
            </a:pPr>
            <a:r>
              <a:rPr lang="en-CA" sz="8000" b="1" dirty="0" smtClean="0"/>
              <a:t>Digital</a:t>
            </a:r>
          </a:p>
          <a:p>
            <a:pPr lvl="1">
              <a:buFont typeface="Wingdings" panose="05000000000000000000" pitchFamily="2" charset="2"/>
              <a:buChar char="§"/>
            </a:pPr>
            <a:r>
              <a:rPr lang="en-CA" sz="7000" dirty="0" smtClean="0"/>
              <a:t>When to post</a:t>
            </a:r>
          </a:p>
          <a:p>
            <a:pPr lvl="1">
              <a:buFont typeface="Wingdings" panose="05000000000000000000" pitchFamily="2" charset="2"/>
              <a:buChar char="§"/>
            </a:pPr>
            <a:r>
              <a:rPr lang="en-CA" sz="7000" dirty="0" smtClean="0"/>
              <a:t>What to post</a:t>
            </a:r>
          </a:p>
          <a:p>
            <a:pPr lvl="1">
              <a:buFont typeface="Wingdings" panose="05000000000000000000" pitchFamily="2" charset="2"/>
              <a:buChar char="§"/>
            </a:pPr>
            <a:r>
              <a:rPr lang="en-CA" sz="7000" dirty="0" smtClean="0"/>
              <a:t>Photos</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1531242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CA" dirty="0" smtClean="0"/>
              <a:t>LGBTQ2+ Relationships</a:t>
            </a:r>
            <a:endParaRPr lang="en-US" dirty="0"/>
          </a:p>
        </p:txBody>
      </p:sp>
      <p:sp>
        <p:nvSpPr>
          <p:cNvPr id="3" name="Content Placeholder 2"/>
          <p:cNvSpPr>
            <a:spLocks noGrp="1"/>
          </p:cNvSpPr>
          <p:nvPr>
            <p:ph idx="1"/>
          </p:nvPr>
        </p:nvSpPr>
        <p:spPr>
          <a:xfrm>
            <a:off x="2933700" y="2438400"/>
            <a:ext cx="8869279" cy="4419600"/>
          </a:xfrm>
        </p:spPr>
        <p:txBody>
          <a:bodyPr>
            <a:normAutofit lnSpcReduction="10000"/>
          </a:bodyPr>
          <a:lstStyle/>
          <a:p>
            <a:pPr>
              <a:buFont typeface="Wingdings" panose="05000000000000000000" pitchFamily="2" charset="2"/>
              <a:buChar char="§"/>
            </a:pPr>
            <a:r>
              <a:rPr lang="en-CA" sz="3200" dirty="0"/>
              <a:t>Respects your chosen gender pronouns or name.</a:t>
            </a:r>
          </a:p>
          <a:p>
            <a:pPr>
              <a:buFont typeface="Wingdings" panose="05000000000000000000" pitchFamily="2" charset="2"/>
              <a:buChar char="§"/>
            </a:pPr>
            <a:r>
              <a:rPr lang="en-CA" sz="3200" dirty="0" smtClean="0"/>
              <a:t>Gives you space </a:t>
            </a:r>
            <a:r>
              <a:rPr lang="en-CA" sz="3200" dirty="0"/>
              <a:t>to hang out with </a:t>
            </a:r>
            <a:r>
              <a:rPr lang="en-CA" sz="3200" dirty="0" smtClean="0"/>
              <a:t>friends and family </a:t>
            </a:r>
            <a:r>
              <a:rPr lang="en-CA" sz="3200" dirty="0"/>
              <a:t>without thinking you’re cheating.</a:t>
            </a:r>
          </a:p>
          <a:p>
            <a:pPr>
              <a:buFont typeface="Wingdings" panose="05000000000000000000" pitchFamily="2" charset="2"/>
              <a:buChar char="§"/>
            </a:pPr>
            <a:r>
              <a:rPr lang="en-CA" sz="3200" dirty="0" smtClean="0"/>
              <a:t>Never </a:t>
            </a:r>
            <a:r>
              <a:rPr lang="en-CA" sz="3200" dirty="0"/>
              <a:t>threatens to out you to people.</a:t>
            </a:r>
          </a:p>
          <a:p>
            <a:pPr>
              <a:buFont typeface="Wingdings" panose="05000000000000000000" pitchFamily="2" charset="2"/>
              <a:buChar char="§"/>
            </a:pPr>
            <a:r>
              <a:rPr lang="en-CA" sz="3200" dirty="0"/>
              <a:t>Never tells you you’re not a real lesbian, gay man, trans person or whatever you </a:t>
            </a:r>
            <a:r>
              <a:rPr lang="en-CA" sz="3200" dirty="0" smtClean="0"/>
              <a:t>may identify </a:t>
            </a:r>
            <a:r>
              <a:rPr lang="en-CA" sz="3200" dirty="0"/>
              <a:t>as because you don’t have sex the way they want you to.</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16544151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CA" dirty="0" smtClean="0">
                <a:solidFill>
                  <a:schemeClr val="tx1"/>
                </a:solidFill>
              </a:rPr>
              <a:t>What is </a:t>
            </a:r>
            <a:r>
              <a:rPr lang="en-CA" dirty="0" smtClean="0">
                <a:hlinkClick r:id="rId2"/>
              </a:rPr>
              <a:t>Consent</a:t>
            </a:r>
            <a:r>
              <a:rPr lang="en-CA" dirty="0" smtClean="0"/>
              <a:t>?</a:t>
            </a:r>
            <a:endParaRPr lang="en-US" dirty="0"/>
          </a:p>
        </p:txBody>
      </p:sp>
      <p:sp>
        <p:nvSpPr>
          <p:cNvPr id="3" name="Content Placeholder 2"/>
          <p:cNvSpPr>
            <a:spLocks noGrp="1"/>
          </p:cNvSpPr>
          <p:nvPr>
            <p:ph idx="1"/>
          </p:nvPr>
        </p:nvSpPr>
        <p:spPr>
          <a:xfrm>
            <a:off x="2933699" y="2008741"/>
            <a:ext cx="8770571" cy="4299284"/>
          </a:xfrm>
        </p:spPr>
        <p:txBody>
          <a:bodyPr>
            <a:noAutofit/>
          </a:bodyPr>
          <a:lstStyle/>
          <a:p>
            <a:pPr>
              <a:lnSpc>
                <a:spcPct val="150000"/>
              </a:lnSpc>
              <a:buFont typeface="Wingdings" panose="05000000000000000000" pitchFamily="2" charset="2"/>
              <a:buChar char="§"/>
            </a:pPr>
            <a:r>
              <a:rPr lang="en-CA" sz="3200" b="1" dirty="0" smtClean="0"/>
              <a:t>Communication</a:t>
            </a:r>
            <a:r>
              <a:rPr lang="en-CA" sz="3200" b="1" dirty="0"/>
              <a:t> every step of the </a:t>
            </a:r>
            <a:r>
              <a:rPr lang="en-CA" sz="3200" b="1" dirty="0" smtClean="0"/>
              <a:t>way</a:t>
            </a:r>
          </a:p>
          <a:p>
            <a:pPr lvl="1">
              <a:lnSpc>
                <a:spcPct val="150000"/>
              </a:lnSpc>
            </a:pPr>
            <a:r>
              <a:rPr lang="en-CA" sz="2800" dirty="0" smtClean="0"/>
              <a:t>Verbal/Nonverbal</a:t>
            </a:r>
            <a:r>
              <a:rPr lang="en-CA" sz="2800" b="1" dirty="0" smtClean="0"/>
              <a:t> </a:t>
            </a:r>
          </a:p>
          <a:p>
            <a:pPr lvl="2"/>
            <a:r>
              <a:rPr lang="en-CA" sz="2600" dirty="0"/>
              <a:t>Are you comfortable?</a:t>
            </a:r>
          </a:p>
          <a:p>
            <a:pPr lvl="2"/>
            <a:r>
              <a:rPr lang="en-CA" sz="2600" dirty="0"/>
              <a:t>Is this okay?</a:t>
            </a:r>
          </a:p>
          <a:p>
            <a:pPr lvl="2"/>
            <a:r>
              <a:rPr lang="en-CA" sz="2600" dirty="0"/>
              <a:t>Do you want to </a:t>
            </a:r>
            <a:r>
              <a:rPr lang="en-CA" sz="2600" dirty="0" smtClean="0"/>
              <a:t>_____?</a:t>
            </a:r>
          </a:p>
          <a:p>
            <a:pPr lvl="2"/>
            <a:r>
              <a:rPr lang="en-CA" sz="2600" dirty="0" smtClean="0"/>
              <a:t>Pushes away</a:t>
            </a:r>
            <a:endParaRPr lang="en-CA" sz="2600" dirty="0"/>
          </a:p>
          <a:p>
            <a:pPr>
              <a:lnSpc>
                <a:spcPct val="150000"/>
              </a:lnSpc>
              <a:buFont typeface="Wingdings" panose="05000000000000000000" pitchFamily="2" charset="2"/>
              <a:buChar char="§"/>
            </a:pPr>
            <a:r>
              <a:rPr lang="en-CA" sz="3200" b="1" dirty="0" smtClean="0"/>
              <a:t>Sex </a:t>
            </a:r>
            <a:r>
              <a:rPr lang="en-CA" sz="3200" b="1" dirty="0"/>
              <a:t>+ Consent = Consensual </a:t>
            </a:r>
            <a:r>
              <a:rPr lang="en-CA" sz="3200" b="1" dirty="0" smtClean="0"/>
              <a:t>Sex </a:t>
            </a:r>
            <a:endParaRPr lang="en-CA" sz="3200" b="1" dirty="0"/>
          </a:p>
          <a:p>
            <a:endParaRPr lang="en-US" sz="1600" dirty="0"/>
          </a:p>
        </p:txBody>
      </p:sp>
      <p:pic>
        <p:nvPicPr>
          <p:cNvPr id="8" name="Picture 7"/>
          <p:cNvPicPr>
            <a:picLocks noChangeAspect="1"/>
          </p:cNvPicPr>
          <p:nvPr/>
        </p:nvPicPr>
        <p:blipFill>
          <a:blip r:embed="rId3"/>
          <a:stretch>
            <a:fillRect/>
          </a:stretch>
        </p:blipFill>
        <p:spPr>
          <a:xfrm>
            <a:off x="8858801" y="5576575"/>
            <a:ext cx="970998" cy="880372"/>
          </a:xfrm>
          <a:prstGeom prst="rect">
            <a:avLst/>
          </a:prstGeom>
        </p:spPr>
      </p:pic>
    </p:spTree>
    <p:extLst>
      <p:ext uri="{BB962C8B-B14F-4D97-AF65-F5344CB8AC3E}">
        <p14:creationId xmlns:p14="http://schemas.microsoft.com/office/powerpoint/2010/main" val="3680125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CA" dirty="0" smtClean="0"/>
              <a:t>What is not Consent?</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
            </a:pPr>
            <a:r>
              <a:rPr lang="en-CA" sz="3200" b="1" dirty="0" smtClean="0"/>
              <a:t>Ignoring communication between partners</a:t>
            </a:r>
          </a:p>
          <a:p>
            <a:pPr>
              <a:buFont typeface="Wingdings" panose="05000000000000000000" pitchFamily="2" charset="2"/>
              <a:buChar char="§"/>
            </a:pPr>
            <a:r>
              <a:rPr lang="en-US" sz="3200" b="1" dirty="0"/>
              <a:t>Someone cannot give consent if:</a:t>
            </a:r>
          </a:p>
          <a:p>
            <a:pPr marL="0" indent="0">
              <a:buNone/>
            </a:pPr>
            <a:r>
              <a:rPr lang="en-US" sz="3200" dirty="0"/>
              <a:t>	- they are intoxicated (by alcohol or drugs)</a:t>
            </a:r>
          </a:p>
          <a:p>
            <a:pPr marL="0" indent="0">
              <a:buNone/>
            </a:pPr>
            <a:r>
              <a:rPr lang="en-US" sz="3200" dirty="0"/>
              <a:t>	- they are asleep</a:t>
            </a:r>
          </a:p>
          <a:p>
            <a:pPr marL="0" indent="0">
              <a:buNone/>
            </a:pPr>
            <a:r>
              <a:rPr lang="en-US" sz="3200" dirty="0"/>
              <a:t>	- they are being threatened or are afraid of </a:t>
            </a:r>
            <a:r>
              <a:rPr lang="en-US" sz="3200" dirty="0" smtClean="0"/>
              <a:t>		  saying no</a:t>
            </a:r>
          </a:p>
          <a:p>
            <a:pPr>
              <a:buFont typeface="Wingdings" panose="05000000000000000000" pitchFamily="2" charset="2"/>
              <a:buChar char="§"/>
            </a:pPr>
            <a:r>
              <a:rPr lang="en-CA" sz="3200" b="1" dirty="0" smtClean="0"/>
              <a:t>Sex – Consent = </a:t>
            </a:r>
            <a:r>
              <a:rPr lang="en-CA" sz="3200" b="1" dirty="0" smtClean="0">
                <a:hlinkClick r:id="rId2"/>
              </a:rPr>
              <a:t>RAPE</a:t>
            </a:r>
            <a:r>
              <a:rPr lang="en-CA" sz="3200" b="1" dirty="0" smtClean="0"/>
              <a:t> </a:t>
            </a:r>
            <a:endParaRPr lang="en-US" sz="3200" b="1" dirty="0"/>
          </a:p>
          <a:p>
            <a:pPr>
              <a:buFont typeface="Wingdings" panose="05000000000000000000" pitchFamily="2" charset="2"/>
              <a:buChar char="§"/>
            </a:pPr>
            <a:endParaRPr lang="en-US" sz="3200" b="1" dirty="0"/>
          </a:p>
        </p:txBody>
      </p:sp>
      <p:pic>
        <p:nvPicPr>
          <p:cNvPr id="4" name="Picture 3"/>
          <p:cNvPicPr>
            <a:picLocks noChangeAspect="1"/>
          </p:cNvPicPr>
          <p:nvPr/>
        </p:nvPicPr>
        <p:blipFill>
          <a:blip r:embed="rId3"/>
          <a:stretch>
            <a:fillRect/>
          </a:stretch>
        </p:blipFill>
        <p:spPr>
          <a:xfrm>
            <a:off x="6870429" y="5368377"/>
            <a:ext cx="897112" cy="768096"/>
          </a:xfrm>
          <a:prstGeom prst="rect">
            <a:avLst/>
          </a:prstGeom>
        </p:spPr>
      </p:pic>
    </p:spTree>
    <p:extLst>
      <p:ext uri="{BB962C8B-B14F-4D97-AF65-F5344CB8AC3E}">
        <p14:creationId xmlns:p14="http://schemas.microsoft.com/office/powerpoint/2010/main" val="173203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CA" dirty="0" smtClean="0"/>
              <a:t>Laws around Consent</a:t>
            </a:r>
            <a:endParaRPr lang="en-US" dirty="0"/>
          </a:p>
        </p:txBody>
      </p:sp>
      <p:sp>
        <p:nvSpPr>
          <p:cNvPr id="3" name="Content Placeholder 2"/>
          <p:cNvSpPr>
            <a:spLocks noGrp="1"/>
          </p:cNvSpPr>
          <p:nvPr>
            <p:ph idx="1"/>
          </p:nvPr>
        </p:nvSpPr>
        <p:spPr>
          <a:xfrm>
            <a:off x="2933700" y="2438400"/>
            <a:ext cx="8770571" cy="4239126"/>
          </a:xfrm>
        </p:spPr>
        <p:txBody>
          <a:bodyPr>
            <a:normAutofit/>
          </a:bodyPr>
          <a:lstStyle/>
          <a:p>
            <a:pPr>
              <a:spcAft>
                <a:spcPts val="600"/>
              </a:spcAft>
            </a:pPr>
            <a:r>
              <a:rPr lang="en-US" dirty="0"/>
              <a:t>The legal age of sexual consent in Canada is 16. However, 14- and 15-year-olds can have sex with someone who is less than five years older</a:t>
            </a:r>
            <a:r>
              <a:rPr lang="en-US" dirty="0" smtClean="0"/>
              <a:t>.</a:t>
            </a:r>
            <a:endParaRPr lang="en-US" dirty="0"/>
          </a:p>
          <a:p>
            <a:pPr>
              <a:spcAft>
                <a:spcPts val="600"/>
              </a:spcAft>
            </a:pPr>
            <a:r>
              <a:rPr lang="en-US" dirty="0" smtClean="0"/>
              <a:t>A 12 </a:t>
            </a:r>
            <a:r>
              <a:rPr lang="en-US" dirty="0"/>
              <a:t>or 13-year-old can consent to sexual activity with another young person who is </a:t>
            </a:r>
            <a:r>
              <a:rPr lang="en-US" i="1" dirty="0"/>
              <a:t>less than two years older</a:t>
            </a:r>
            <a:r>
              <a:rPr lang="en-US" dirty="0"/>
              <a:t> and with whom there is no relationship of trust, authority or dependency or other exploitation of the young person</a:t>
            </a:r>
            <a:r>
              <a:rPr lang="en-US" dirty="0" smtClean="0"/>
              <a:t>.</a:t>
            </a:r>
            <a:endParaRPr lang="en-US" dirty="0"/>
          </a:p>
          <a:p>
            <a:pPr>
              <a:spcAft>
                <a:spcPts val="600"/>
              </a:spcAft>
            </a:pPr>
            <a:r>
              <a:rPr lang="en-US" dirty="0"/>
              <a:t>The age of consent is </a:t>
            </a:r>
            <a:r>
              <a:rPr lang="en-US" b="1" dirty="0"/>
              <a:t>18 years</a:t>
            </a:r>
            <a:r>
              <a:rPr lang="en-US" dirty="0"/>
              <a:t> where the sexual activity "exploits" the young person -- when it involves prostitution, pornography or occurs in a relationship of authority, trust or dependency (e.g., with a teacher, coach or babysitter</a:t>
            </a:r>
            <a:r>
              <a:rPr lang="en-US" dirty="0" smtClean="0"/>
              <a:t>).</a:t>
            </a:r>
            <a:endParaRPr lang="en-US" dirty="0"/>
          </a:p>
          <a:p>
            <a:pPr>
              <a:spcAft>
                <a:spcPts val="600"/>
              </a:spcAft>
            </a:pPr>
            <a:r>
              <a:rPr lang="en-US" dirty="0"/>
              <a:t> The age of consent laws apply to all forms of sexual activity, ranging from sexual touching (e.g., kissing) to sexual intercourse</a:t>
            </a:r>
            <a:r>
              <a:rPr lang="en-US" dirty="0" smtClean="0"/>
              <a:t>.</a:t>
            </a:r>
            <a:endParaRPr lang="en-US" dirty="0"/>
          </a:p>
        </p:txBody>
      </p:sp>
    </p:spTree>
    <p:extLst>
      <p:ext uri="{BB962C8B-B14F-4D97-AF65-F5344CB8AC3E}">
        <p14:creationId xmlns:p14="http://schemas.microsoft.com/office/powerpoint/2010/main" val="2815820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CA" dirty="0" smtClean="0"/>
              <a:t>Next Class…</a:t>
            </a:r>
            <a:endParaRPr lang="en-US" dirty="0"/>
          </a:p>
        </p:txBody>
      </p:sp>
      <p:sp>
        <p:nvSpPr>
          <p:cNvPr id="3" name="Content Placeholder 2"/>
          <p:cNvSpPr>
            <a:spLocks noGrp="1"/>
          </p:cNvSpPr>
          <p:nvPr>
            <p:ph idx="1"/>
          </p:nvPr>
        </p:nvSpPr>
        <p:spPr>
          <a:xfrm>
            <a:off x="2933699" y="2221832"/>
            <a:ext cx="8770571" cy="4636168"/>
          </a:xfrm>
        </p:spPr>
        <p:txBody>
          <a:bodyPr>
            <a:normAutofit/>
          </a:bodyPr>
          <a:lstStyle/>
          <a:p>
            <a:pPr>
              <a:buFont typeface="Wingdings" panose="05000000000000000000" pitchFamily="2" charset="2"/>
              <a:buChar char="§"/>
            </a:pPr>
            <a:r>
              <a:rPr lang="en-CA" sz="3600" b="1" dirty="0" smtClean="0"/>
              <a:t>Tuesday, November 21</a:t>
            </a:r>
          </a:p>
          <a:p>
            <a:pPr>
              <a:buFont typeface="Wingdings" panose="05000000000000000000" pitchFamily="2" charset="2"/>
              <a:buChar char="§"/>
            </a:pPr>
            <a:r>
              <a:rPr lang="en-CA" sz="3600" b="1" dirty="0" smtClean="0"/>
              <a:t>Fitness</a:t>
            </a:r>
          </a:p>
          <a:p>
            <a:pPr lvl="1"/>
            <a:r>
              <a:rPr lang="en-CA" sz="2400" dirty="0" smtClean="0"/>
              <a:t>Change into PE Strip!</a:t>
            </a:r>
          </a:p>
          <a:p>
            <a:pPr lvl="1"/>
            <a:r>
              <a:rPr lang="en-CA" sz="2400" dirty="0" smtClean="0"/>
              <a:t>If nice, running outside </a:t>
            </a:r>
            <a:r>
              <a:rPr lang="en-CA" sz="2400" dirty="0" smtClean="0">
                <a:sym typeface="Wingdings" panose="05000000000000000000" pitchFamily="2" charset="2"/>
              </a:rPr>
              <a:t></a:t>
            </a:r>
          </a:p>
          <a:p>
            <a:pPr lvl="1"/>
            <a:r>
              <a:rPr lang="en-CA" sz="2400" dirty="0" smtClean="0">
                <a:sym typeface="Wingdings" panose="05000000000000000000" pitchFamily="2" charset="2"/>
              </a:rPr>
              <a:t>If raining, running inside </a:t>
            </a:r>
          </a:p>
          <a:p>
            <a:pPr lvl="1"/>
            <a:r>
              <a:rPr lang="en-CA" sz="2400" dirty="0" smtClean="0">
                <a:sym typeface="Wingdings" panose="05000000000000000000" pitchFamily="2" charset="2"/>
              </a:rPr>
              <a:t>Circuit</a:t>
            </a:r>
          </a:p>
          <a:p>
            <a:pPr>
              <a:buFont typeface="Wingdings" panose="05000000000000000000" pitchFamily="2" charset="2"/>
              <a:buChar char="§"/>
            </a:pPr>
            <a:r>
              <a:rPr lang="en-CA" sz="3600" b="1" dirty="0" smtClean="0">
                <a:sym typeface="Wingdings" panose="05000000000000000000" pitchFamily="2" charset="2"/>
              </a:rPr>
              <a:t>Stress Management </a:t>
            </a:r>
          </a:p>
          <a:p>
            <a:endParaRPr lang="en-US" dirty="0"/>
          </a:p>
        </p:txBody>
      </p:sp>
    </p:spTree>
    <p:extLst>
      <p:ext uri="{BB962C8B-B14F-4D97-AF65-F5344CB8AC3E}">
        <p14:creationId xmlns:p14="http://schemas.microsoft.com/office/powerpoint/2010/main" val="36457544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1413" y="618518"/>
            <a:ext cx="9905998" cy="1478570"/>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r>
              <a:rPr lang="en-CA" sz="5400" dirty="0" smtClean="0"/>
              <a:t>Next </a:t>
            </a:r>
            <a:r>
              <a:rPr lang="en-CA" sz="5400" dirty="0" err="1" smtClean="0"/>
              <a:t>Next</a:t>
            </a:r>
            <a:r>
              <a:rPr lang="en-CA" sz="5400" dirty="0" smtClean="0"/>
              <a:t> Class…	</a:t>
            </a:r>
            <a:endParaRPr lang="en-US" sz="5400" dirty="0"/>
          </a:p>
        </p:txBody>
      </p:sp>
      <p:sp>
        <p:nvSpPr>
          <p:cNvPr id="5" name="Content Placeholder 2"/>
          <p:cNvSpPr txBox="1">
            <a:spLocks/>
          </p:cNvSpPr>
          <p:nvPr/>
        </p:nvSpPr>
        <p:spPr>
          <a:xfrm>
            <a:off x="1141412" y="2249487"/>
            <a:ext cx="9905999" cy="3541714"/>
          </a:xfrm>
          <a:prstGeom prst="rect">
            <a:avLst/>
          </a:prstGeom>
        </p:spPr>
        <p:txBody>
          <a:bodyPr vert="horz" lIns="91440" tIns="45720" rIns="91440" bIns="45720" rtlCol="0">
            <a:normAutofit/>
          </a:bodyPr>
          <a:lst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r>
              <a:rPr lang="en-CA" sz="3200" smtClean="0"/>
              <a:t>November 23</a:t>
            </a:r>
            <a:r>
              <a:rPr lang="en-CA" sz="3200" baseline="30000" smtClean="0"/>
              <a:t>th</a:t>
            </a:r>
            <a:endParaRPr lang="en-CA" sz="3200" smtClean="0"/>
          </a:p>
          <a:p>
            <a:r>
              <a:rPr lang="en-CA" sz="3200" smtClean="0"/>
              <a:t>Sexual Health</a:t>
            </a:r>
          </a:p>
          <a:p>
            <a:r>
              <a:rPr lang="en-CA" sz="3200" smtClean="0"/>
              <a:t>Guest Speaker </a:t>
            </a:r>
          </a:p>
          <a:p>
            <a:pPr lvl="1"/>
            <a:r>
              <a:rPr lang="en-CA" sz="2800" smtClean="0"/>
              <a:t>UBC CAPSI</a:t>
            </a:r>
            <a:endParaRPr lang="en-US" sz="2800" dirty="0"/>
          </a:p>
        </p:txBody>
      </p:sp>
      <p:pic>
        <p:nvPicPr>
          <p:cNvPr id="6" name="Picture 5"/>
          <p:cNvPicPr>
            <a:picLocks noChangeAspect="1"/>
          </p:cNvPicPr>
          <p:nvPr/>
        </p:nvPicPr>
        <p:blipFill>
          <a:blip r:embed="rId2"/>
          <a:stretch>
            <a:fillRect/>
          </a:stretch>
        </p:blipFill>
        <p:spPr>
          <a:xfrm>
            <a:off x="5537200" y="1500187"/>
            <a:ext cx="5810250" cy="4799267"/>
          </a:xfrm>
          <a:prstGeom prst="rect">
            <a:avLst/>
          </a:prstGeom>
          <a:effectLst>
            <a:softEdge rad="127000"/>
          </a:effectLst>
        </p:spPr>
      </p:pic>
    </p:spTree>
    <p:extLst>
      <p:ext uri="{BB962C8B-B14F-4D97-AF65-F5344CB8AC3E}">
        <p14:creationId xmlns:p14="http://schemas.microsoft.com/office/powerpoint/2010/main" val="69115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heel(1)">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wheel(1)">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wheel(1)">
                                      <p:cBhvr>
                                        <p:cTn id="22" dur="2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wheel(1)">
                                      <p:cBhvr>
                                        <p:cTn id="27"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CA" dirty="0" smtClean="0"/>
              <a:t>Between Who?</a:t>
            </a:r>
            <a:endParaRPr lang="en-US" dirty="0"/>
          </a:p>
        </p:txBody>
      </p:sp>
      <p:sp>
        <p:nvSpPr>
          <p:cNvPr id="3" name="Content Placeholder 2"/>
          <p:cNvSpPr>
            <a:spLocks noGrp="1"/>
          </p:cNvSpPr>
          <p:nvPr>
            <p:ph idx="1"/>
          </p:nvPr>
        </p:nvSpPr>
        <p:spPr/>
        <p:txBody>
          <a:bodyPr numCol="2">
            <a:normAutofit fontScale="77500" lnSpcReduction="20000"/>
          </a:bodyPr>
          <a:lstStyle/>
          <a:p>
            <a:r>
              <a:rPr lang="en-CA" sz="3800" b="1" dirty="0" smtClean="0"/>
              <a:t>W</a:t>
            </a:r>
            <a:r>
              <a:rPr lang="en-CA" sz="3800" b="1" cap="none" dirty="0" smtClean="0"/>
              <a:t>ho do we have relationships with?</a:t>
            </a:r>
          </a:p>
          <a:p>
            <a:pPr lvl="1"/>
            <a:r>
              <a:rPr lang="en-CA" sz="3000" cap="none" dirty="0" smtClean="0"/>
              <a:t>Family</a:t>
            </a:r>
          </a:p>
          <a:p>
            <a:pPr lvl="1"/>
            <a:r>
              <a:rPr lang="en-CA" sz="3000" cap="none" dirty="0" smtClean="0"/>
              <a:t>Friends</a:t>
            </a:r>
          </a:p>
          <a:p>
            <a:pPr lvl="1"/>
            <a:r>
              <a:rPr lang="en-CA" sz="3000" cap="none" dirty="0" smtClean="0"/>
              <a:t>Partners</a:t>
            </a:r>
          </a:p>
          <a:p>
            <a:pPr lvl="1"/>
            <a:r>
              <a:rPr lang="en-CA" sz="3000" cap="none" dirty="0" smtClean="0"/>
              <a:t>Teachers</a:t>
            </a:r>
          </a:p>
          <a:p>
            <a:pPr lvl="1"/>
            <a:r>
              <a:rPr lang="en-CA" sz="3000" cap="none" dirty="0" smtClean="0"/>
              <a:t>Teammates</a:t>
            </a:r>
          </a:p>
          <a:p>
            <a:pPr lvl="1"/>
            <a:endParaRPr lang="en-CA" sz="3000" cap="none" dirty="0"/>
          </a:p>
          <a:p>
            <a:pPr lvl="1"/>
            <a:r>
              <a:rPr lang="en-CA" sz="3000" cap="none" dirty="0" smtClean="0"/>
              <a:t>Coaches</a:t>
            </a:r>
          </a:p>
          <a:p>
            <a:pPr lvl="1"/>
            <a:r>
              <a:rPr lang="en-CA" sz="3000" cap="none" dirty="0" smtClean="0"/>
              <a:t>Peers</a:t>
            </a:r>
          </a:p>
          <a:p>
            <a:pPr lvl="1"/>
            <a:r>
              <a:rPr lang="en-CA" sz="3000" cap="none" dirty="0" smtClean="0"/>
              <a:t>Colleagues</a:t>
            </a:r>
          </a:p>
          <a:p>
            <a:pPr lvl="1"/>
            <a:r>
              <a:rPr lang="en-CA" sz="3000" dirty="0" smtClean="0"/>
              <a:t>Animals</a:t>
            </a:r>
            <a:endParaRPr lang="en-CA" sz="3000" cap="none" dirty="0" smtClean="0"/>
          </a:p>
          <a:p>
            <a:pPr lvl="2"/>
            <a:r>
              <a:rPr lang="en-CA" sz="2800" cap="none" dirty="0" smtClean="0"/>
              <a:t>Almost anyone who we interact with on a regular basis…</a:t>
            </a:r>
          </a:p>
          <a:p>
            <a:endParaRPr lang="en-US" sz="3200" dirty="0"/>
          </a:p>
        </p:txBody>
      </p:sp>
    </p:spTree>
    <p:extLst>
      <p:ext uri="{BB962C8B-B14F-4D97-AF65-F5344CB8AC3E}">
        <p14:creationId xmlns:p14="http://schemas.microsoft.com/office/powerpoint/2010/main" val="389446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3">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 calcmode="lin" valueType="num">
                                      <p:cBhvr>
                                        <p:cTn id="70"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2" dur="500"/>
                                        <p:tgtEl>
                                          <p:spTgt spid="3">
                                            <p:txEl>
                                              <p:pRg st="10" end="1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 calcmode="lin" valueType="num">
                                      <p:cBhvr>
                                        <p:cTn id="77"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7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CA" sz="4400" dirty="0" smtClean="0"/>
              <a:t>Healthy vs. unhealthy</a:t>
            </a:r>
            <a:endParaRPr lang="en-US" sz="4400" dirty="0"/>
          </a:p>
        </p:txBody>
      </p:sp>
      <p:sp>
        <p:nvSpPr>
          <p:cNvPr id="3" name="Content Placeholder 2"/>
          <p:cNvSpPr>
            <a:spLocks noGrp="1"/>
          </p:cNvSpPr>
          <p:nvPr>
            <p:ph idx="1"/>
          </p:nvPr>
        </p:nvSpPr>
        <p:spPr>
          <a:xfrm>
            <a:off x="913775" y="2129061"/>
            <a:ext cx="10363826" cy="3424107"/>
          </a:xfrm>
        </p:spPr>
        <p:txBody>
          <a:bodyPr>
            <a:normAutofit/>
          </a:bodyPr>
          <a:lstStyle/>
          <a:p>
            <a:pPr>
              <a:buFont typeface="Wingdings" panose="05000000000000000000" pitchFamily="2" charset="2"/>
              <a:buChar char="§"/>
            </a:pPr>
            <a:r>
              <a:rPr lang="en-CA" sz="3600" b="1" cap="none" dirty="0" smtClean="0"/>
              <a:t>Think of the best relationship in your life</a:t>
            </a:r>
          </a:p>
          <a:p>
            <a:pPr lvl="1">
              <a:buFont typeface="Wingdings" panose="05000000000000000000" pitchFamily="2" charset="2"/>
              <a:buChar char="§"/>
            </a:pPr>
            <a:r>
              <a:rPr lang="en-CA" sz="3200" cap="none" dirty="0" smtClean="0"/>
              <a:t>Who was it with? What qualities come to mind?</a:t>
            </a:r>
            <a:endParaRPr lang="en-US" sz="3200" cap="none" dirty="0" smtClean="0"/>
          </a:p>
          <a:p>
            <a:pPr>
              <a:buFont typeface="Wingdings" panose="05000000000000000000" pitchFamily="2" charset="2"/>
              <a:buChar char="§"/>
            </a:pPr>
            <a:r>
              <a:rPr lang="en-CA" sz="3600" b="1" cap="none" dirty="0" smtClean="0"/>
              <a:t>Think of the worst relationship you’ve been in</a:t>
            </a:r>
          </a:p>
          <a:p>
            <a:pPr lvl="1">
              <a:buFont typeface="Wingdings" panose="05000000000000000000" pitchFamily="2" charset="2"/>
              <a:buChar char="§"/>
            </a:pPr>
            <a:r>
              <a:rPr lang="en-CA" sz="3200" cap="none" dirty="0"/>
              <a:t>Who was it </a:t>
            </a:r>
            <a:r>
              <a:rPr lang="en-CA" sz="3200" cap="none" dirty="0" smtClean="0"/>
              <a:t>with? What </a:t>
            </a:r>
            <a:r>
              <a:rPr lang="en-CA" sz="3200" cap="none" dirty="0"/>
              <a:t>qualities come to mind</a:t>
            </a:r>
            <a:r>
              <a:rPr lang="en-CA" sz="3200" cap="none" dirty="0" smtClean="0"/>
              <a:t>?</a:t>
            </a:r>
            <a:endParaRPr lang="en-US" sz="3200" cap="none" dirty="0"/>
          </a:p>
        </p:txBody>
      </p:sp>
    </p:spTree>
    <p:extLst>
      <p:ext uri="{BB962C8B-B14F-4D97-AF65-F5344CB8AC3E}">
        <p14:creationId xmlns:p14="http://schemas.microsoft.com/office/powerpoint/2010/main" val="46700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rot="873044">
            <a:off x="8881063" y="3071256"/>
            <a:ext cx="2644763" cy="40546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chor="ctr"/>
          <a:lstStyle/>
          <a:p>
            <a:r>
              <a:rPr lang="en-CA" dirty="0" smtClean="0"/>
              <a:t>Draw a Healthy Relationship</a:t>
            </a:r>
            <a:endParaRPr lang="en-US" dirty="0"/>
          </a:p>
        </p:txBody>
      </p:sp>
      <p:sp>
        <p:nvSpPr>
          <p:cNvPr id="3" name="Content Placeholder 2"/>
          <p:cNvSpPr>
            <a:spLocks noGrp="1"/>
          </p:cNvSpPr>
          <p:nvPr>
            <p:ph idx="1"/>
          </p:nvPr>
        </p:nvSpPr>
        <p:spPr>
          <a:xfrm>
            <a:off x="2933700" y="2483423"/>
            <a:ext cx="8770571" cy="3651504"/>
          </a:xfrm>
        </p:spPr>
        <p:txBody>
          <a:bodyPr>
            <a:normAutofit/>
          </a:bodyPr>
          <a:lstStyle/>
          <a:p>
            <a:pPr>
              <a:buFont typeface="Wingdings" panose="05000000000000000000" pitchFamily="2" charset="2"/>
              <a:buChar char="§"/>
            </a:pPr>
            <a:r>
              <a:rPr lang="en-CA" sz="3000" b="1" dirty="0" smtClean="0"/>
              <a:t>Draw an outline of a body</a:t>
            </a:r>
          </a:p>
          <a:p>
            <a:pPr>
              <a:buFont typeface="Wingdings" panose="05000000000000000000" pitchFamily="2" charset="2"/>
              <a:buChar char="§"/>
            </a:pPr>
            <a:r>
              <a:rPr lang="en-CA" sz="3000" b="1" dirty="0" smtClean="0"/>
              <a:t>Write qualities of a relationship or potential partner</a:t>
            </a:r>
          </a:p>
          <a:p>
            <a:pPr lvl="1">
              <a:buFont typeface="Calibri" panose="020F0502020204030204" pitchFamily="34" charset="0"/>
              <a:buChar char="‒"/>
            </a:pPr>
            <a:r>
              <a:rPr lang="en-CA" sz="2800" dirty="0" smtClean="0"/>
              <a:t>Positive qualities inside the body</a:t>
            </a:r>
          </a:p>
          <a:p>
            <a:pPr lvl="1">
              <a:buFont typeface="Calibri" panose="020F0502020204030204" pitchFamily="34" charset="0"/>
              <a:buChar char="‒"/>
            </a:pPr>
            <a:r>
              <a:rPr lang="en-CA" sz="2800" dirty="0" smtClean="0"/>
              <a:t>Negative qualities outside the body</a:t>
            </a:r>
          </a:p>
        </p:txBody>
      </p:sp>
      <p:pic>
        <p:nvPicPr>
          <p:cNvPr id="4" name="Picture 3"/>
          <p:cNvPicPr>
            <a:picLocks noChangeAspect="1"/>
          </p:cNvPicPr>
          <p:nvPr/>
        </p:nvPicPr>
        <p:blipFill>
          <a:blip r:embed="rId2"/>
          <a:stretch>
            <a:fillRect/>
          </a:stretch>
        </p:blipFill>
        <p:spPr>
          <a:xfrm rot="783758">
            <a:off x="8976111" y="3361231"/>
            <a:ext cx="2454668" cy="3576066"/>
          </a:xfrm>
          <a:prstGeom prst="rect">
            <a:avLst/>
          </a:prstGeom>
        </p:spPr>
      </p:pic>
      <p:sp>
        <p:nvSpPr>
          <p:cNvPr id="5" name="TextBox 4"/>
          <p:cNvSpPr txBox="1"/>
          <p:nvPr/>
        </p:nvSpPr>
        <p:spPr>
          <a:xfrm>
            <a:off x="10046367" y="4933818"/>
            <a:ext cx="493295" cy="523220"/>
          </a:xfrm>
          <a:prstGeom prst="rect">
            <a:avLst/>
          </a:prstGeom>
          <a:noFill/>
        </p:spPr>
        <p:txBody>
          <a:bodyPr wrap="square" rtlCol="0">
            <a:spAutoFit/>
          </a:bodyPr>
          <a:lstStyle/>
          <a:p>
            <a:r>
              <a:rPr lang="en-CA" sz="2800" b="1" dirty="0" smtClean="0"/>
              <a:t>+</a:t>
            </a:r>
            <a:endParaRPr lang="en-US" sz="2800" b="1" dirty="0"/>
          </a:p>
        </p:txBody>
      </p:sp>
      <p:sp>
        <p:nvSpPr>
          <p:cNvPr id="6" name="TextBox 5"/>
          <p:cNvSpPr txBox="1"/>
          <p:nvPr/>
        </p:nvSpPr>
        <p:spPr>
          <a:xfrm>
            <a:off x="9710150" y="4517539"/>
            <a:ext cx="493295" cy="523220"/>
          </a:xfrm>
          <a:prstGeom prst="rect">
            <a:avLst/>
          </a:prstGeom>
          <a:noFill/>
        </p:spPr>
        <p:txBody>
          <a:bodyPr wrap="square" rtlCol="0">
            <a:spAutoFit/>
          </a:bodyPr>
          <a:lstStyle/>
          <a:p>
            <a:r>
              <a:rPr lang="en-CA" sz="2800" b="1" dirty="0" smtClean="0"/>
              <a:t>+</a:t>
            </a:r>
            <a:endParaRPr lang="en-US" sz="2800" b="1" dirty="0"/>
          </a:p>
        </p:txBody>
      </p:sp>
      <p:sp>
        <p:nvSpPr>
          <p:cNvPr id="7" name="TextBox 6"/>
          <p:cNvSpPr txBox="1"/>
          <p:nvPr/>
        </p:nvSpPr>
        <p:spPr>
          <a:xfrm>
            <a:off x="10293014" y="3798857"/>
            <a:ext cx="493295" cy="523220"/>
          </a:xfrm>
          <a:prstGeom prst="rect">
            <a:avLst/>
          </a:prstGeom>
          <a:noFill/>
        </p:spPr>
        <p:txBody>
          <a:bodyPr wrap="square" rtlCol="0">
            <a:spAutoFit/>
          </a:bodyPr>
          <a:lstStyle/>
          <a:p>
            <a:r>
              <a:rPr lang="en-CA" sz="2800" b="1" dirty="0" smtClean="0"/>
              <a:t>+</a:t>
            </a:r>
            <a:endParaRPr lang="en-US" sz="2800" b="1" dirty="0"/>
          </a:p>
        </p:txBody>
      </p:sp>
      <p:sp>
        <p:nvSpPr>
          <p:cNvPr id="8" name="TextBox 7"/>
          <p:cNvSpPr txBox="1"/>
          <p:nvPr/>
        </p:nvSpPr>
        <p:spPr>
          <a:xfrm>
            <a:off x="10342452" y="4575358"/>
            <a:ext cx="493295" cy="523220"/>
          </a:xfrm>
          <a:prstGeom prst="rect">
            <a:avLst/>
          </a:prstGeom>
          <a:noFill/>
        </p:spPr>
        <p:txBody>
          <a:bodyPr wrap="square" rtlCol="0">
            <a:spAutoFit/>
          </a:bodyPr>
          <a:lstStyle/>
          <a:p>
            <a:r>
              <a:rPr lang="en-CA" sz="2800" b="1" dirty="0" smtClean="0"/>
              <a:t>+</a:t>
            </a:r>
            <a:endParaRPr lang="en-US" sz="2800" b="1" dirty="0"/>
          </a:p>
        </p:txBody>
      </p:sp>
      <p:sp>
        <p:nvSpPr>
          <p:cNvPr id="9" name="TextBox 8"/>
          <p:cNvSpPr txBox="1"/>
          <p:nvPr/>
        </p:nvSpPr>
        <p:spPr>
          <a:xfrm>
            <a:off x="9553072" y="5611707"/>
            <a:ext cx="493295" cy="523220"/>
          </a:xfrm>
          <a:prstGeom prst="rect">
            <a:avLst/>
          </a:prstGeom>
          <a:noFill/>
        </p:spPr>
        <p:txBody>
          <a:bodyPr wrap="square" rtlCol="0">
            <a:spAutoFit/>
          </a:bodyPr>
          <a:lstStyle/>
          <a:p>
            <a:r>
              <a:rPr lang="en-CA" sz="2800" b="1" dirty="0" smtClean="0"/>
              <a:t>+</a:t>
            </a:r>
            <a:endParaRPr lang="en-US" sz="2800" b="1" dirty="0"/>
          </a:p>
        </p:txBody>
      </p:sp>
      <p:sp>
        <p:nvSpPr>
          <p:cNvPr id="10" name="TextBox 9"/>
          <p:cNvSpPr txBox="1"/>
          <p:nvPr/>
        </p:nvSpPr>
        <p:spPr>
          <a:xfrm>
            <a:off x="10508297" y="5744409"/>
            <a:ext cx="493295" cy="646331"/>
          </a:xfrm>
          <a:prstGeom prst="rect">
            <a:avLst/>
          </a:prstGeom>
          <a:noFill/>
        </p:spPr>
        <p:txBody>
          <a:bodyPr wrap="square" rtlCol="0">
            <a:spAutoFit/>
          </a:bodyPr>
          <a:lstStyle/>
          <a:p>
            <a:r>
              <a:rPr lang="en-CA" sz="3600" b="1" dirty="0" smtClean="0"/>
              <a:t>_</a:t>
            </a:r>
            <a:endParaRPr lang="en-US" sz="3600" b="1" dirty="0"/>
          </a:p>
        </p:txBody>
      </p:sp>
      <p:sp>
        <p:nvSpPr>
          <p:cNvPr id="11" name="TextBox 10"/>
          <p:cNvSpPr txBox="1"/>
          <p:nvPr/>
        </p:nvSpPr>
        <p:spPr>
          <a:xfrm>
            <a:off x="10971796" y="3702951"/>
            <a:ext cx="493295" cy="646331"/>
          </a:xfrm>
          <a:prstGeom prst="rect">
            <a:avLst/>
          </a:prstGeom>
          <a:noFill/>
        </p:spPr>
        <p:txBody>
          <a:bodyPr wrap="square" rtlCol="0">
            <a:spAutoFit/>
          </a:bodyPr>
          <a:lstStyle/>
          <a:p>
            <a:r>
              <a:rPr lang="en-CA" sz="3600" b="1" dirty="0"/>
              <a:t>_</a:t>
            </a:r>
            <a:endParaRPr lang="en-US" sz="3600" b="1" dirty="0"/>
          </a:p>
        </p:txBody>
      </p:sp>
      <p:sp>
        <p:nvSpPr>
          <p:cNvPr id="12" name="TextBox 11"/>
          <p:cNvSpPr txBox="1"/>
          <p:nvPr/>
        </p:nvSpPr>
        <p:spPr>
          <a:xfrm>
            <a:off x="11037584" y="4493107"/>
            <a:ext cx="493295" cy="646331"/>
          </a:xfrm>
          <a:prstGeom prst="rect">
            <a:avLst/>
          </a:prstGeom>
          <a:noFill/>
        </p:spPr>
        <p:txBody>
          <a:bodyPr wrap="square" rtlCol="0">
            <a:spAutoFit/>
          </a:bodyPr>
          <a:lstStyle/>
          <a:p>
            <a:r>
              <a:rPr lang="en-CA" sz="3600" b="1" dirty="0"/>
              <a:t>_</a:t>
            </a:r>
            <a:endParaRPr lang="en-US" sz="3600" b="1" dirty="0"/>
          </a:p>
        </p:txBody>
      </p:sp>
      <p:sp>
        <p:nvSpPr>
          <p:cNvPr id="13" name="TextBox 12"/>
          <p:cNvSpPr txBox="1"/>
          <p:nvPr/>
        </p:nvSpPr>
        <p:spPr>
          <a:xfrm>
            <a:off x="9430437" y="3662844"/>
            <a:ext cx="493295" cy="646331"/>
          </a:xfrm>
          <a:prstGeom prst="rect">
            <a:avLst/>
          </a:prstGeom>
          <a:noFill/>
        </p:spPr>
        <p:txBody>
          <a:bodyPr wrap="square" rtlCol="0">
            <a:spAutoFit/>
          </a:bodyPr>
          <a:lstStyle/>
          <a:p>
            <a:r>
              <a:rPr lang="en-CA" sz="3600" b="1" dirty="0" smtClean="0"/>
              <a:t>_</a:t>
            </a:r>
            <a:endParaRPr lang="en-US" sz="3600" b="1" dirty="0"/>
          </a:p>
        </p:txBody>
      </p:sp>
      <p:sp>
        <p:nvSpPr>
          <p:cNvPr id="14" name="TextBox 13"/>
          <p:cNvSpPr txBox="1"/>
          <p:nvPr/>
        </p:nvSpPr>
        <p:spPr>
          <a:xfrm>
            <a:off x="9158382" y="5057064"/>
            <a:ext cx="493295" cy="646331"/>
          </a:xfrm>
          <a:prstGeom prst="rect">
            <a:avLst/>
          </a:prstGeom>
          <a:noFill/>
        </p:spPr>
        <p:txBody>
          <a:bodyPr wrap="square" rtlCol="0">
            <a:spAutoFit/>
          </a:bodyPr>
          <a:lstStyle/>
          <a:p>
            <a:r>
              <a:rPr lang="en-CA" sz="3600" b="1" dirty="0"/>
              <a:t>_</a:t>
            </a:r>
            <a:endParaRPr lang="en-US" sz="3600" b="1" dirty="0"/>
          </a:p>
        </p:txBody>
      </p:sp>
      <p:sp>
        <p:nvSpPr>
          <p:cNvPr id="15" name="TextBox 14"/>
          <p:cNvSpPr txBox="1"/>
          <p:nvPr/>
        </p:nvSpPr>
        <p:spPr>
          <a:xfrm>
            <a:off x="8911734" y="6171415"/>
            <a:ext cx="493295" cy="646331"/>
          </a:xfrm>
          <a:prstGeom prst="rect">
            <a:avLst/>
          </a:prstGeom>
          <a:noFill/>
        </p:spPr>
        <p:txBody>
          <a:bodyPr wrap="square" rtlCol="0">
            <a:spAutoFit/>
          </a:bodyPr>
          <a:lstStyle/>
          <a:p>
            <a:r>
              <a:rPr lang="en-CA" sz="3600" b="1" dirty="0" smtClean="0"/>
              <a:t>_</a:t>
            </a:r>
            <a:endParaRPr lang="en-US" sz="3600" b="1" dirty="0"/>
          </a:p>
        </p:txBody>
      </p:sp>
    </p:spTree>
    <p:extLst>
      <p:ext uri="{BB962C8B-B14F-4D97-AF65-F5344CB8AC3E}">
        <p14:creationId xmlns:p14="http://schemas.microsoft.com/office/powerpoint/2010/main" val="285302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ircle(in)">
                                      <p:cBhvr>
                                        <p:cTn id="7" dur="2000"/>
                                        <p:tgtEl>
                                          <p:spTgt spid="16"/>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3" grpId="0" uiExpand="1" build="p"/>
      <p:bldP spid="5" grpId="0"/>
      <p:bldP spid="6" grpId="0"/>
      <p:bldP spid="7" grpId="0"/>
      <p:bldP spid="8" grpId="0"/>
      <p:bldP spid="9" grpId="0"/>
      <p:bldP spid="10" grpId="0"/>
      <p:bldP spid="11" grpId="0"/>
      <p:bldP spid="12" grpId="0"/>
      <p:bldP spid="13"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CA" sz="4400" dirty="0" smtClean="0"/>
              <a:t>Healthy Qualities</a:t>
            </a:r>
            <a:endParaRPr lang="en-US" sz="4400" dirty="0"/>
          </a:p>
        </p:txBody>
      </p:sp>
      <p:sp>
        <p:nvSpPr>
          <p:cNvPr id="3" name="Content Placeholder 2"/>
          <p:cNvSpPr>
            <a:spLocks noGrp="1"/>
          </p:cNvSpPr>
          <p:nvPr>
            <p:ph idx="1"/>
          </p:nvPr>
        </p:nvSpPr>
        <p:spPr>
          <a:xfrm>
            <a:off x="926431" y="2129061"/>
            <a:ext cx="10363826" cy="3424107"/>
          </a:xfrm>
        </p:spPr>
        <p:txBody>
          <a:bodyPr numCol="3">
            <a:noAutofit/>
          </a:bodyPr>
          <a:lstStyle/>
          <a:p>
            <a:pPr>
              <a:buFont typeface="Wingdings" panose="05000000000000000000" pitchFamily="2" charset="2"/>
              <a:buChar char="§"/>
            </a:pPr>
            <a:r>
              <a:rPr lang="en-US" sz="3200" b="1" dirty="0"/>
              <a:t>Honest</a:t>
            </a:r>
          </a:p>
          <a:p>
            <a:pPr>
              <a:buFont typeface="Wingdings" panose="05000000000000000000" pitchFamily="2" charset="2"/>
              <a:buChar char="§"/>
            </a:pPr>
            <a:r>
              <a:rPr lang="en-US" sz="3200" b="1" dirty="0"/>
              <a:t>Kind</a:t>
            </a:r>
          </a:p>
          <a:p>
            <a:pPr>
              <a:buFont typeface="Wingdings" panose="05000000000000000000" pitchFamily="2" charset="2"/>
              <a:buChar char="§"/>
            </a:pPr>
            <a:r>
              <a:rPr lang="en-US" sz="3200" b="1" dirty="0"/>
              <a:t>Caring</a:t>
            </a:r>
          </a:p>
          <a:p>
            <a:pPr>
              <a:buFont typeface="Wingdings" panose="05000000000000000000" pitchFamily="2" charset="2"/>
              <a:buChar char="§"/>
            </a:pPr>
            <a:r>
              <a:rPr lang="en-US" sz="3200" b="1" dirty="0"/>
              <a:t>Fair</a:t>
            </a:r>
          </a:p>
          <a:p>
            <a:pPr>
              <a:buFont typeface="Wingdings" panose="05000000000000000000" pitchFamily="2" charset="2"/>
              <a:buChar char="§"/>
            </a:pPr>
            <a:r>
              <a:rPr lang="en-US" sz="3200" b="1" dirty="0"/>
              <a:t>Compassionate</a:t>
            </a:r>
          </a:p>
          <a:p>
            <a:pPr>
              <a:buFont typeface="Wingdings" panose="05000000000000000000" pitchFamily="2" charset="2"/>
              <a:buChar char="§"/>
            </a:pPr>
            <a:r>
              <a:rPr lang="en-US" sz="3200" b="1" dirty="0"/>
              <a:t>Assertive</a:t>
            </a:r>
          </a:p>
          <a:p>
            <a:pPr>
              <a:buFont typeface="Wingdings" panose="05000000000000000000" pitchFamily="2" charset="2"/>
              <a:buChar char="§"/>
            </a:pPr>
            <a:r>
              <a:rPr lang="en-US" sz="3200" b="1" dirty="0"/>
              <a:t>Easy going</a:t>
            </a:r>
          </a:p>
          <a:p>
            <a:pPr>
              <a:buFont typeface="Wingdings" panose="05000000000000000000" pitchFamily="2" charset="2"/>
              <a:buChar char="§"/>
            </a:pPr>
            <a:endParaRPr lang="en-US" sz="3200" b="1" dirty="0" smtClean="0"/>
          </a:p>
          <a:p>
            <a:pPr>
              <a:buFont typeface="Wingdings" panose="05000000000000000000" pitchFamily="2" charset="2"/>
              <a:buChar char="§"/>
            </a:pPr>
            <a:r>
              <a:rPr lang="en-US" sz="3200" b="1" dirty="0" smtClean="0"/>
              <a:t>Respectful</a:t>
            </a:r>
            <a:endParaRPr lang="en-US" sz="3200" b="1" dirty="0"/>
          </a:p>
          <a:p>
            <a:pPr>
              <a:buFont typeface="Wingdings" panose="05000000000000000000" pitchFamily="2" charset="2"/>
              <a:buChar char="§"/>
            </a:pPr>
            <a:r>
              <a:rPr lang="en-US" sz="3200" b="1" dirty="0"/>
              <a:t>Common interests</a:t>
            </a:r>
          </a:p>
          <a:p>
            <a:pPr>
              <a:buFont typeface="Wingdings" panose="05000000000000000000" pitchFamily="2" charset="2"/>
              <a:buChar char="§"/>
            </a:pPr>
            <a:r>
              <a:rPr lang="en-US" sz="3200" b="1" dirty="0"/>
              <a:t>Good Listener</a:t>
            </a:r>
          </a:p>
          <a:p>
            <a:pPr>
              <a:buFont typeface="Wingdings" panose="05000000000000000000" pitchFamily="2" charset="2"/>
              <a:buChar char="§"/>
            </a:pPr>
            <a:r>
              <a:rPr lang="en-US" sz="3200" b="1" dirty="0" smtClean="0"/>
              <a:t>Cheerful</a:t>
            </a:r>
            <a:endParaRPr lang="en-US" sz="3200" b="1" dirty="0"/>
          </a:p>
          <a:p>
            <a:pPr>
              <a:buFont typeface="Wingdings" panose="05000000000000000000" pitchFamily="2" charset="2"/>
              <a:buChar char="§"/>
            </a:pPr>
            <a:r>
              <a:rPr lang="en-US" sz="3200" b="1" dirty="0"/>
              <a:t>Fun to be with</a:t>
            </a:r>
          </a:p>
          <a:p>
            <a:pPr>
              <a:buFont typeface="Wingdings" panose="05000000000000000000" pitchFamily="2" charset="2"/>
              <a:buChar char="§"/>
            </a:pPr>
            <a:r>
              <a:rPr lang="en-US" sz="3200" b="1" dirty="0"/>
              <a:t>Supportive</a:t>
            </a:r>
          </a:p>
          <a:p>
            <a:pPr>
              <a:buFont typeface="Wingdings" panose="05000000000000000000" pitchFamily="2" charset="2"/>
              <a:buChar char="§"/>
            </a:pPr>
            <a:endParaRPr lang="en-US" sz="3200" b="1" dirty="0" smtClean="0"/>
          </a:p>
          <a:p>
            <a:pPr>
              <a:buFont typeface="Wingdings" panose="05000000000000000000" pitchFamily="2" charset="2"/>
              <a:buChar char="§"/>
            </a:pPr>
            <a:r>
              <a:rPr lang="en-US" sz="3200" b="1" dirty="0" smtClean="0"/>
              <a:t>Helpful</a:t>
            </a:r>
            <a:endParaRPr lang="en-US" sz="3200" b="1" dirty="0"/>
          </a:p>
          <a:p>
            <a:pPr>
              <a:buFont typeface="Wingdings" panose="05000000000000000000" pitchFamily="2" charset="2"/>
              <a:buChar char="§"/>
            </a:pPr>
            <a:r>
              <a:rPr lang="en-US" sz="3200" b="1" dirty="0"/>
              <a:t>Loyal</a:t>
            </a:r>
          </a:p>
          <a:p>
            <a:pPr>
              <a:buFont typeface="Wingdings" panose="05000000000000000000" pitchFamily="2" charset="2"/>
              <a:buChar char="§"/>
            </a:pPr>
            <a:r>
              <a:rPr lang="en-US" sz="3200" b="1" dirty="0"/>
              <a:t>Trustworthy</a:t>
            </a:r>
          </a:p>
          <a:p>
            <a:pPr>
              <a:buFont typeface="Wingdings" panose="05000000000000000000" pitchFamily="2" charset="2"/>
              <a:buChar char="§"/>
            </a:pPr>
            <a:r>
              <a:rPr lang="en-US" sz="3200" b="1" dirty="0"/>
              <a:t>Dependable</a:t>
            </a:r>
          </a:p>
          <a:p>
            <a:pPr>
              <a:buFont typeface="Wingdings" panose="05000000000000000000" pitchFamily="2" charset="2"/>
              <a:buChar char="§"/>
            </a:pPr>
            <a:r>
              <a:rPr lang="en-US" sz="3200" b="1" dirty="0" smtClean="0"/>
              <a:t>Good </a:t>
            </a:r>
            <a:r>
              <a:rPr lang="en-US" sz="3200" b="1" dirty="0"/>
              <a:t>boundaries</a:t>
            </a:r>
          </a:p>
          <a:p>
            <a:pPr>
              <a:buFont typeface="Wingdings" panose="05000000000000000000" pitchFamily="2" charset="2"/>
              <a:buChar char="§"/>
            </a:pPr>
            <a:r>
              <a:rPr lang="en-US" sz="3200" b="1" dirty="0" smtClean="0"/>
              <a:t>Intelligent</a:t>
            </a:r>
            <a:endParaRPr lang="en-US" sz="3200" b="1" dirty="0"/>
          </a:p>
        </p:txBody>
      </p:sp>
    </p:spTree>
    <p:extLst>
      <p:ext uri="{BB962C8B-B14F-4D97-AF65-F5344CB8AC3E}">
        <p14:creationId xmlns:p14="http://schemas.microsoft.com/office/powerpoint/2010/main" val="3633443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randombar(horizontal)">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4" presetClass="entr" presetSubtype="1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62" dur="5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4" presetClass="entr" presetSubtype="10"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randombar(horizontal)">
                                      <p:cBhvr>
                                        <p:cTn id="67" dur="500"/>
                                        <p:tgtEl>
                                          <p:spTgt spid="3">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4" presetClass="entr" presetSubtype="10" fill="hold" grpId="0" nodeType="clickEffect">
                                  <p:stCondLst>
                                    <p:cond delay="0"/>
                                  </p:stCondLst>
                                  <p:childTnLst>
                                    <p:set>
                                      <p:cBhvr>
                                        <p:cTn id="71" dur="1" fill="hold">
                                          <p:stCondLst>
                                            <p:cond delay="0"/>
                                          </p:stCondLst>
                                        </p:cTn>
                                        <p:tgtEl>
                                          <p:spTgt spid="3">
                                            <p:txEl>
                                              <p:pRg st="15" end="15"/>
                                            </p:txEl>
                                          </p:spTgt>
                                        </p:tgtEl>
                                        <p:attrNameLst>
                                          <p:attrName>style.visibility</p:attrName>
                                        </p:attrNameLst>
                                      </p:cBhvr>
                                      <p:to>
                                        <p:strVal val="visible"/>
                                      </p:to>
                                    </p:set>
                                    <p:animEffect transition="in" filter="randombar(horizontal)">
                                      <p:cBhvr>
                                        <p:cTn id="72" dur="500"/>
                                        <p:tgtEl>
                                          <p:spTgt spid="3">
                                            <p:txEl>
                                              <p:pRg st="15" end="1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4" presetClass="entr" presetSubtype="10" fill="hold" grpId="0" nodeType="clickEffect">
                                  <p:stCondLst>
                                    <p:cond delay="0"/>
                                  </p:stCondLst>
                                  <p:childTnLst>
                                    <p:set>
                                      <p:cBhvr>
                                        <p:cTn id="76" dur="1" fill="hold">
                                          <p:stCondLst>
                                            <p:cond delay="0"/>
                                          </p:stCondLst>
                                        </p:cTn>
                                        <p:tgtEl>
                                          <p:spTgt spid="3">
                                            <p:txEl>
                                              <p:pRg st="16" end="16"/>
                                            </p:txEl>
                                          </p:spTgt>
                                        </p:tgtEl>
                                        <p:attrNameLst>
                                          <p:attrName>style.visibility</p:attrName>
                                        </p:attrNameLst>
                                      </p:cBhvr>
                                      <p:to>
                                        <p:strVal val="visible"/>
                                      </p:to>
                                    </p:set>
                                    <p:animEffect transition="in" filter="randombar(horizontal)">
                                      <p:cBhvr>
                                        <p:cTn id="77" dur="500"/>
                                        <p:tgtEl>
                                          <p:spTgt spid="3">
                                            <p:txEl>
                                              <p:pRg st="16" end="1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4" presetClass="entr" presetSubtype="10" fill="hold" grpId="0" nodeType="clickEffect">
                                  <p:stCondLst>
                                    <p:cond delay="0"/>
                                  </p:stCondLst>
                                  <p:childTnLst>
                                    <p:set>
                                      <p:cBhvr>
                                        <p:cTn id="81" dur="1" fill="hold">
                                          <p:stCondLst>
                                            <p:cond delay="0"/>
                                          </p:stCondLst>
                                        </p:cTn>
                                        <p:tgtEl>
                                          <p:spTgt spid="3">
                                            <p:txEl>
                                              <p:pRg st="17" end="17"/>
                                            </p:txEl>
                                          </p:spTgt>
                                        </p:tgtEl>
                                        <p:attrNameLst>
                                          <p:attrName>style.visibility</p:attrName>
                                        </p:attrNameLst>
                                      </p:cBhvr>
                                      <p:to>
                                        <p:strVal val="visible"/>
                                      </p:to>
                                    </p:set>
                                    <p:animEffect transition="in" filter="randombar(horizontal)">
                                      <p:cBhvr>
                                        <p:cTn id="82" dur="500"/>
                                        <p:tgtEl>
                                          <p:spTgt spid="3">
                                            <p:txEl>
                                              <p:pRg st="17" end="17"/>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4" presetClass="entr" presetSubtype="10" fill="hold" grpId="0" nodeType="clickEffect">
                                  <p:stCondLst>
                                    <p:cond delay="0"/>
                                  </p:stCondLst>
                                  <p:childTnLst>
                                    <p:set>
                                      <p:cBhvr>
                                        <p:cTn id="86" dur="1" fill="hold">
                                          <p:stCondLst>
                                            <p:cond delay="0"/>
                                          </p:stCondLst>
                                        </p:cTn>
                                        <p:tgtEl>
                                          <p:spTgt spid="3">
                                            <p:txEl>
                                              <p:pRg st="18" end="18"/>
                                            </p:txEl>
                                          </p:spTgt>
                                        </p:tgtEl>
                                        <p:attrNameLst>
                                          <p:attrName>style.visibility</p:attrName>
                                        </p:attrNameLst>
                                      </p:cBhvr>
                                      <p:to>
                                        <p:strVal val="visible"/>
                                      </p:to>
                                    </p:set>
                                    <p:animEffect transition="in" filter="randombar(horizontal)">
                                      <p:cBhvr>
                                        <p:cTn id="87" dur="500"/>
                                        <p:tgtEl>
                                          <p:spTgt spid="3">
                                            <p:txEl>
                                              <p:pRg st="18" end="18"/>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4" presetClass="entr" presetSubtype="10" fill="hold" grpId="0" nodeType="clickEffect">
                                  <p:stCondLst>
                                    <p:cond delay="0"/>
                                  </p:stCondLst>
                                  <p:childTnLst>
                                    <p:set>
                                      <p:cBhvr>
                                        <p:cTn id="91" dur="1" fill="hold">
                                          <p:stCondLst>
                                            <p:cond delay="0"/>
                                          </p:stCondLst>
                                        </p:cTn>
                                        <p:tgtEl>
                                          <p:spTgt spid="3">
                                            <p:txEl>
                                              <p:pRg st="19" end="19"/>
                                            </p:txEl>
                                          </p:spTgt>
                                        </p:tgtEl>
                                        <p:attrNameLst>
                                          <p:attrName>style.visibility</p:attrName>
                                        </p:attrNameLst>
                                      </p:cBhvr>
                                      <p:to>
                                        <p:strVal val="visible"/>
                                      </p:to>
                                    </p:set>
                                    <p:animEffect transition="in" filter="randombar(horizontal)">
                                      <p:cBhvr>
                                        <p:cTn id="92" dur="500"/>
                                        <p:tgtEl>
                                          <p:spTgt spid="3">
                                            <p:txEl>
                                              <p:pRg st="19" end="19"/>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4" presetClass="entr" presetSubtype="10" fill="hold" grpId="0" nodeType="clickEffect">
                                  <p:stCondLst>
                                    <p:cond delay="0"/>
                                  </p:stCondLst>
                                  <p:childTnLst>
                                    <p:set>
                                      <p:cBhvr>
                                        <p:cTn id="96" dur="1" fill="hold">
                                          <p:stCondLst>
                                            <p:cond delay="0"/>
                                          </p:stCondLst>
                                        </p:cTn>
                                        <p:tgtEl>
                                          <p:spTgt spid="3">
                                            <p:txEl>
                                              <p:pRg st="20" end="20"/>
                                            </p:txEl>
                                          </p:spTgt>
                                        </p:tgtEl>
                                        <p:attrNameLst>
                                          <p:attrName>style.visibility</p:attrName>
                                        </p:attrNameLst>
                                      </p:cBhvr>
                                      <p:to>
                                        <p:strVal val="visible"/>
                                      </p:to>
                                    </p:set>
                                    <p:animEffect transition="in" filter="randombar(horizontal)">
                                      <p:cBhvr>
                                        <p:cTn id="97" dur="500"/>
                                        <p:tgtEl>
                                          <p:spTgt spid="3">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CA" dirty="0" smtClean="0"/>
              <a:t>Unhealthy qualities</a:t>
            </a:r>
            <a:endParaRPr lang="en-US" dirty="0"/>
          </a:p>
        </p:txBody>
      </p:sp>
      <p:sp>
        <p:nvSpPr>
          <p:cNvPr id="3" name="Content Placeholder 2"/>
          <p:cNvSpPr>
            <a:spLocks noGrp="1"/>
          </p:cNvSpPr>
          <p:nvPr>
            <p:ph idx="1"/>
          </p:nvPr>
        </p:nvSpPr>
        <p:spPr>
          <a:xfrm>
            <a:off x="926432" y="2129061"/>
            <a:ext cx="10363826" cy="3424107"/>
          </a:xfrm>
        </p:spPr>
        <p:txBody>
          <a:bodyPr numCol="3">
            <a:noAutofit/>
          </a:bodyPr>
          <a:lstStyle/>
          <a:p>
            <a:pPr>
              <a:buFont typeface="Wingdings" panose="05000000000000000000" pitchFamily="2" charset="2"/>
              <a:buChar char="§"/>
            </a:pPr>
            <a:r>
              <a:rPr lang="en-US" sz="3200" b="1" dirty="0" smtClean="0"/>
              <a:t>Jealousy </a:t>
            </a:r>
          </a:p>
          <a:p>
            <a:pPr>
              <a:buFont typeface="Wingdings" panose="05000000000000000000" pitchFamily="2" charset="2"/>
              <a:buChar char="§"/>
            </a:pPr>
            <a:r>
              <a:rPr lang="en-US" sz="3200" b="1" dirty="0" smtClean="0"/>
              <a:t>Manipulation </a:t>
            </a:r>
          </a:p>
          <a:p>
            <a:pPr>
              <a:buFont typeface="Wingdings" panose="05000000000000000000" pitchFamily="2" charset="2"/>
              <a:buChar char="§"/>
            </a:pPr>
            <a:r>
              <a:rPr lang="en-US" sz="3200" b="1" dirty="0" smtClean="0"/>
              <a:t>Threats </a:t>
            </a:r>
          </a:p>
          <a:p>
            <a:pPr>
              <a:buFont typeface="Wingdings" panose="05000000000000000000" pitchFamily="2" charset="2"/>
              <a:buChar char="§"/>
            </a:pPr>
            <a:r>
              <a:rPr lang="en-US" sz="3200" b="1" dirty="0" smtClean="0"/>
              <a:t>Guilt </a:t>
            </a:r>
          </a:p>
          <a:p>
            <a:pPr>
              <a:buFont typeface="Wingdings" panose="05000000000000000000" pitchFamily="2" charset="2"/>
              <a:buChar char="§"/>
            </a:pPr>
            <a:r>
              <a:rPr lang="en-US" sz="3200" b="1" dirty="0" smtClean="0"/>
              <a:t>Lies </a:t>
            </a:r>
          </a:p>
          <a:p>
            <a:pPr>
              <a:buFont typeface="Wingdings" panose="05000000000000000000" pitchFamily="2" charset="2"/>
              <a:buChar char="§"/>
            </a:pPr>
            <a:r>
              <a:rPr lang="en-US" sz="3200" b="1" dirty="0" smtClean="0"/>
              <a:t>Disrespect</a:t>
            </a:r>
          </a:p>
          <a:p>
            <a:pPr>
              <a:buFont typeface="Wingdings" panose="05000000000000000000" pitchFamily="2" charset="2"/>
              <a:buChar char="§"/>
            </a:pPr>
            <a:r>
              <a:rPr lang="en-US" sz="3200" b="1" dirty="0" smtClean="0"/>
              <a:t>Inequality </a:t>
            </a:r>
          </a:p>
          <a:p>
            <a:pPr>
              <a:buFont typeface="Wingdings" panose="05000000000000000000" pitchFamily="2" charset="2"/>
              <a:buChar char="§"/>
            </a:pPr>
            <a:r>
              <a:rPr lang="en-US" sz="3200" b="1" dirty="0" smtClean="0"/>
              <a:t>Isolation </a:t>
            </a:r>
          </a:p>
          <a:p>
            <a:pPr>
              <a:buFont typeface="Wingdings" panose="05000000000000000000" pitchFamily="2" charset="2"/>
              <a:buChar char="§"/>
            </a:pPr>
            <a:r>
              <a:rPr lang="en-US" sz="3200" b="1" dirty="0"/>
              <a:t>P</a:t>
            </a:r>
            <a:r>
              <a:rPr lang="en-US" sz="3200" b="1" dirty="0" smtClean="0"/>
              <a:t>oor </a:t>
            </a:r>
            <a:r>
              <a:rPr lang="en-US" sz="3200" b="1" dirty="0"/>
              <a:t>communication </a:t>
            </a:r>
            <a:endParaRPr lang="en-US" sz="3200" b="1" dirty="0" smtClean="0"/>
          </a:p>
          <a:p>
            <a:pPr>
              <a:buFont typeface="Wingdings" panose="05000000000000000000" pitchFamily="2" charset="2"/>
              <a:buChar char="§"/>
            </a:pPr>
            <a:r>
              <a:rPr lang="en-US" sz="3200" b="1" dirty="0" smtClean="0"/>
              <a:t>Demands </a:t>
            </a:r>
            <a:r>
              <a:rPr lang="en-US" sz="3200" b="1" dirty="0"/>
              <a:t>and orders </a:t>
            </a:r>
            <a:endParaRPr lang="en-US" sz="3200" b="1" dirty="0" smtClean="0"/>
          </a:p>
          <a:p>
            <a:pPr>
              <a:buFont typeface="Wingdings" panose="05000000000000000000" pitchFamily="2" charset="2"/>
              <a:buChar char="§"/>
            </a:pPr>
            <a:r>
              <a:rPr lang="en-US" sz="3200" b="1" dirty="0" smtClean="0"/>
              <a:t>Controlling behaviors</a:t>
            </a:r>
          </a:p>
          <a:p>
            <a:pPr>
              <a:buFont typeface="Wingdings" panose="05000000000000000000" pitchFamily="2" charset="2"/>
              <a:buChar char="§"/>
            </a:pPr>
            <a:endParaRPr lang="en-US" sz="3200" b="1" dirty="0" smtClean="0"/>
          </a:p>
          <a:p>
            <a:pPr>
              <a:buFont typeface="Wingdings" panose="05000000000000000000" pitchFamily="2" charset="2"/>
              <a:buChar char="§"/>
            </a:pPr>
            <a:r>
              <a:rPr lang="en-US" sz="3200" b="1" dirty="0" smtClean="0"/>
              <a:t>Punishments </a:t>
            </a:r>
          </a:p>
          <a:p>
            <a:pPr>
              <a:buFont typeface="Wingdings" panose="05000000000000000000" pitchFamily="2" charset="2"/>
              <a:buChar char="§"/>
            </a:pPr>
            <a:r>
              <a:rPr lang="en-US" sz="3200" b="1" dirty="0" smtClean="0"/>
              <a:t>Constant </a:t>
            </a:r>
            <a:r>
              <a:rPr lang="en-US" sz="3200" b="1" dirty="0"/>
              <a:t>criticism </a:t>
            </a:r>
            <a:endParaRPr lang="en-US" sz="3200" b="1" dirty="0" smtClean="0"/>
          </a:p>
          <a:p>
            <a:pPr>
              <a:buFont typeface="Wingdings" panose="05000000000000000000" pitchFamily="2" charset="2"/>
              <a:buChar char="§"/>
            </a:pPr>
            <a:r>
              <a:rPr lang="en-US" sz="3200" b="1" dirty="0" smtClean="0"/>
              <a:t>Fear </a:t>
            </a:r>
          </a:p>
          <a:p>
            <a:pPr>
              <a:buFont typeface="Wingdings" panose="05000000000000000000" pitchFamily="2" charset="2"/>
              <a:buChar char="§"/>
            </a:pPr>
            <a:r>
              <a:rPr lang="en-US" sz="3200" b="1" dirty="0" smtClean="0"/>
              <a:t>Put </a:t>
            </a:r>
            <a:r>
              <a:rPr lang="en-US" sz="3200" b="1" dirty="0"/>
              <a:t>downs </a:t>
            </a:r>
            <a:endParaRPr lang="en-US" sz="3200" b="1" dirty="0" smtClean="0"/>
          </a:p>
          <a:p>
            <a:pPr>
              <a:buFont typeface="Wingdings" panose="05000000000000000000" pitchFamily="2" charset="2"/>
              <a:buChar char="§"/>
            </a:pPr>
            <a:r>
              <a:rPr lang="en-US" sz="3200" b="1" dirty="0" smtClean="0"/>
              <a:t>Name </a:t>
            </a:r>
            <a:r>
              <a:rPr lang="en-US" sz="3200" b="1" dirty="0"/>
              <a:t>calling </a:t>
            </a:r>
            <a:endParaRPr lang="en-US" sz="3200" b="1" dirty="0" smtClean="0"/>
          </a:p>
          <a:p>
            <a:pPr>
              <a:buFont typeface="Wingdings" panose="05000000000000000000" pitchFamily="2" charset="2"/>
              <a:buChar char="§"/>
            </a:pPr>
            <a:r>
              <a:rPr lang="en-US" sz="3200" b="1" dirty="0" smtClean="0"/>
              <a:t>Abuse </a:t>
            </a:r>
            <a:r>
              <a:rPr lang="en-US" sz="3200" b="1" dirty="0"/>
              <a:t>or violence </a:t>
            </a:r>
            <a:endParaRPr lang="en-US" sz="3200" b="1" dirty="0" smtClean="0"/>
          </a:p>
          <a:p>
            <a:pPr>
              <a:buFont typeface="Wingdings" panose="05000000000000000000" pitchFamily="2" charset="2"/>
              <a:buChar char="§"/>
            </a:pPr>
            <a:endParaRPr lang="en-US" sz="3200" b="1" dirty="0"/>
          </a:p>
        </p:txBody>
      </p:sp>
    </p:spTree>
    <p:extLst>
      <p:ext uri="{BB962C8B-B14F-4D97-AF65-F5344CB8AC3E}">
        <p14:creationId xmlns:p14="http://schemas.microsoft.com/office/powerpoint/2010/main" val="36944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randombar(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4" presetClass="entr" presetSubtype="1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62" dur="5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4" presetClass="entr" presetSubtype="10"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randombar(horizontal)">
                                      <p:cBhvr>
                                        <p:cTn id="67" dur="500"/>
                                        <p:tgtEl>
                                          <p:spTgt spid="3">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4" presetClass="entr" presetSubtype="10" fill="hold" grpId="0" nodeType="clickEffect">
                                  <p:stCondLst>
                                    <p:cond delay="0"/>
                                  </p:stCondLst>
                                  <p:childTnLst>
                                    <p:set>
                                      <p:cBhvr>
                                        <p:cTn id="71" dur="1" fill="hold">
                                          <p:stCondLst>
                                            <p:cond delay="0"/>
                                          </p:stCondLst>
                                        </p:cTn>
                                        <p:tgtEl>
                                          <p:spTgt spid="3">
                                            <p:txEl>
                                              <p:pRg st="14" end="14"/>
                                            </p:txEl>
                                          </p:spTgt>
                                        </p:tgtEl>
                                        <p:attrNameLst>
                                          <p:attrName>style.visibility</p:attrName>
                                        </p:attrNameLst>
                                      </p:cBhvr>
                                      <p:to>
                                        <p:strVal val="visible"/>
                                      </p:to>
                                    </p:set>
                                    <p:animEffect transition="in" filter="randombar(horizontal)">
                                      <p:cBhvr>
                                        <p:cTn id="72" dur="500"/>
                                        <p:tgtEl>
                                          <p:spTgt spid="3">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4" presetClass="entr" presetSubtype="10" fill="hold" grpId="0" nodeType="clickEffect">
                                  <p:stCondLst>
                                    <p:cond delay="0"/>
                                  </p:stCondLst>
                                  <p:childTnLst>
                                    <p:set>
                                      <p:cBhvr>
                                        <p:cTn id="76" dur="1" fill="hold">
                                          <p:stCondLst>
                                            <p:cond delay="0"/>
                                          </p:stCondLst>
                                        </p:cTn>
                                        <p:tgtEl>
                                          <p:spTgt spid="3">
                                            <p:txEl>
                                              <p:pRg st="15" end="15"/>
                                            </p:txEl>
                                          </p:spTgt>
                                        </p:tgtEl>
                                        <p:attrNameLst>
                                          <p:attrName>style.visibility</p:attrName>
                                        </p:attrNameLst>
                                      </p:cBhvr>
                                      <p:to>
                                        <p:strVal val="visible"/>
                                      </p:to>
                                    </p:set>
                                    <p:animEffect transition="in" filter="randombar(horizontal)">
                                      <p:cBhvr>
                                        <p:cTn id="77" dur="500"/>
                                        <p:tgtEl>
                                          <p:spTgt spid="3">
                                            <p:txEl>
                                              <p:pRg st="15" end="1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4" presetClass="entr" presetSubtype="10" fill="hold" grpId="0" nodeType="clickEffect">
                                  <p:stCondLst>
                                    <p:cond delay="0"/>
                                  </p:stCondLst>
                                  <p:childTnLst>
                                    <p:set>
                                      <p:cBhvr>
                                        <p:cTn id="81" dur="1" fill="hold">
                                          <p:stCondLst>
                                            <p:cond delay="0"/>
                                          </p:stCondLst>
                                        </p:cTn>
                                        <p:tgtEl>
                                          <p:spTgt spid="3">
                                            <p:txEl>
                                              <p:pRg st="16" end="16"/>
                                            </p:txEl>
                                          </p:spTgt>
                                        </p:tgtEl>
                                        <p:attrNameLst>
                                          <p:attrName>style.visibility</p:attrName>
                                        </p:attrNameLst>
                                      </p:cBhvr>
                                      <p:to>
                                        <p:strVal val="visible"/>
                                      </p:to>
                                    </p:set>
                                    <p:animEffect transition="in" filter="randombar(horizontal)">
                                      <p:cBhvr>
                                        <p:cTn id="82" dur="500"/>
                                        <p:tgtEl>
                                          <p:spTgt spid="3">
                                            <p:txEl>
                                              <p:pRg st="16" end="1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4" presetClass="entr" presetSubtype="10" fill="hold" grpId="0" nodeType="clickEffect">
                                  <p:stCondLst>
                                    <p:cond delay="0"/>
                                  </p:stCondLst>
                                  <p:childTnLst>
                                    <p:set>
                                      <p:cBhvr>
                                        <p:cTn id="86" dur="1" fill="hold">
                                          <p:stCondLst>
                                            <p:cond delay="0"/>
                                          </p:stCondLst>
                                        </p:cTn>
                                        <p:tgtEl>
                                          <p:spTgt spid="3">
                                            <p:txEl>
                                              <p:pRg st="17" end="17"/>
                                            </p:txEl>
                                          </p:spTgt>
                                        </p:tgtEl>
                                        <p:attrNameLst>
                                          <p:attrName>style.visibility</p:attrName>
                                        </p:attrNameLst>
                                      </p:cBhvr>
                                      <p:to>
                                        <p:strVal val="visible"/>
                                      </p:to>
                                    </p:set>
                                    <p:animEffect transition="in" filter="randombar(horizontal)">
                                      <p:cBhvr>
                                        <p:cTn id="87"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CA" dirty="0" smtClean="0"/>
              <a:t>Healthy Relationship Quiz</a:t>
            </a:r>
            <a:endParaRPr lang="en-US" dirty="0"/>
          </a:p>
        </p:txBody>
      </p:sp>
      <p:sp>
        <p:nvSpPr>
          <p:cNvPr id="3" name="Content Placeholder 2"/>
          <p:cNvSpPr>
            <a:spLocks noGrp="1"/>
          </p:cNvSpPr>
          <p:nvPr>
            <p:ph idx="1"/>
          </p:nvPr>
        </p:nvSpPr>
        <p:spPr>
          <a:xfrm>
            <a:off x="2933700" y="2233863"/>
            <a:ext cx="8770571" cy="3651504"/>
          </a:xfrm>
        </p:spPr>
        <p:txBody>
          <a:bodyPr>
            <a:noAutofit/>
          </a:bodyPr>
          <a:lstStyle/>
          <a:p>
            <a:pPr>
              <a:buFont typeface="Wingdings" panose="05000000000000000000" pitchFamily="2" charset="2"/>
              <a:buChar char="§"/>
            </a:pPr>
            <a:r>
              <a:rPr lang="en-CA" sz="3200" b="1" dirty="0" smtClean="0"/>
              <a:t>Complete quiz by answering yes or no</a:t>
            </a:r>
          </a:p>
          <a:p>
            <a:pPr>
              <a:buFont typeface="Wingdings" panose="05000000000000000000" pitchFamily="2" charset="2"/>
              <a:buChar char="§"/>
            </a:pPr>
            <a:r>
              <a:rPr lang="en-CA" sz="3200" b="1" dirty="0" smtClean="0"/>
              <a:t>Add your score</a:t>
            </a:r>
          </a:p>
          <a:p>
            <a:pPr lvl="1">
              <a:buFont typeface="Calibri" panose="020F0502020204030204" pitchFamily="34" charset="0"/>
              <a:buChar char="‐"/>
            </a:pPr>
            <a:r>
              <a:rPr lang="en-CA" sz="2800" dirty="0" smtClean="0"/>
              <a:t>Read instructions carefully</a:t>
            </a:r>
          </a:p>
          <a:p>
            <a:pPr>
              <a:buFont typeface="Wingdings" panose="05000000000000000000" pitchFamily="2" charset="2"/>
              <a:buChar char="§"/>
            </a:pPr>
            <a:r>
              <a:rPr lang="en-CA" sz="3200" b="1" dirty="0" smtClean="0"/>
              <a:t>Read the summary of your score</a:t>
            </a:r>
          </a:p>
          <a:p>
            <a:pPr>
              <a:buFont typeface="Wingdings" panose="05000000000000000000" pitchFamily="2" charset="2"/>
              <a:buChar char="§"/>
            </a:pPr>
            <a:r>
              <a:rPr lang="en-CA" sz="3200" b="1" dirty="0" smtClean="0"/>
              <a:t>Reflect</a:t>
            </a:r>
          </a:p>
          <a:p>
            <a:pPr lvl="1">
              <a:buFont typeface="Calibri" panose="020F0502020204030204" pitchFamily="34" charset="0"/>
              <a:buChar char="‐"/>
            </a:pPr>
            <a:r>
              <a:rPr lang="en-CA" sz="2800" dirty="0" smtClean="0"/>
              <a:t>Is your relationship healthy?</a:t>
            </a:r>
          </a:p>
          <a:p>
            <a:pPr lvl="1">
              <a:buFont typeface="Calibri" panose="020F0502020204030204" pitchFamily="34" charset="0"/>
              <a:buChar char="‐"/>
            </a:pPr>
            <a:r>
              <a:rPr lang="en-CA" sz="2800" dirty="0" smtClean="0"/>
              <a:t>Do you need to re-think your relationship?</a:t>
            </a:r>
          </a:p>
        </p:txBody>
      </p:sp>
    </p:spTree>
    <p:extLst>
      <p:ext uri="{BB962C8B-B14F-4D97-AF65-F5344CB8AC3E}">
        <p14:creationId xmlns:p14="http://schemas.microsoft.com/office/powerpoint/2010/main" val="133278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933700" y="568345"/>
            <a:ext cx="8770571" cy="1560716"/>
          </a:xfrm>
        </p:spPr>
        <p:txBody>
          <a:bodyPr anchor="ctr"/>
          <a:lstStyle/>
          <a:p>
            <a:r>
              <a:rPr lang="en-CA" dirty="0" smtClean="0"/>
              <a:t>Healthy Relationship Quiz</a:t>
            </a:r>
            <a:endParaRPr lang="en-US" dirty="0"/>
          </a:p>
        </p:txBody>
      </p:sp>
    </p:spTree>
    <p:extLst>
      <p:ext uri="{BB962C8B-B14F-4D97-AF65-F5344CB8AC3E}">
        <p14:creationId xmlns:p14="http://schemas.microsoft.com/office/powerpoint/2010/main" val="155089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CA" dirty="0" smtClean="0"/>
              <a:t>Healthy Communication</a:t>
            </a:r>
            <a:endParaRPr lang="en-US" dirty="0"/>
          </a:p>
        </p:txBody>
      </p:sp>
      <p:sp>
        <p:nvSpPr>
          <p:cNvPr id="3" name="Content Placeholder 2"/>
          <p:cNvSpPr>
            <a:spLocks noGrp="1"/>
          </p:cNvSpPr>
          <p:nvPr>
            <p:ph idx="1"/>
          </p:nvPr>
        </p:nvSpPr>
        <p:spPr>
          <a:xfrm>
            <a:off x="2933700" y="2438400"/>
            <a:ext cx="8770571" cy="4178968"/>
          </a:xfrm>
        </p:spPr>
        <p:txBody>
          <a:bodyPr>
            <a:normAutofit fontScale="70000" lnSpcReduction="20000"/>
          </a:bodyPr>
          <a:lstStyle/>
          <a:p>
            <a:pPr>
              <a:buFont typeface="Wingdings" panose="05000000000000000000" pitchFamily="2" charset="2"/>
              <a:buChar char="§"/>
            </a:pPr>
            <a:r>
              <a:rPr lang="en-CA" sz="4500" b="1" dirty="0"/>
              <a:t>Speak Up.</a:t>
            </a:r>
            <a:r>
              <a:rPr lang="en-CA" dirty="0"/>
              <a:t> In a healthy relationship, if something is bothering you, it’s best to talk about it instead of holding it in.</a:t>
            </a:r>
          </a:p>
          <a:p>
            <a:pPr>
              <a:buFont typeface="Wingdings" panose="05000000000000000000" pitchFamily="2" charset="2"/>
              <a:buChar char="§"/>
            </a:pPr>
            <a:r>
              <a:rPr lang="en-CA" sz="4500" b="1" dirty="0"/>
              <a:t>Respect</a:t>
            </a:r>
            <a:r>
              <a:rPr lang="en-CA" sz="4000" b="1" dirty="0"/>
              <a:t> </a:t>
            </a:r>
            <a:r>
              <a:rPr lang="en-CA" sz="4500" b="1" dirty="0"/>
              <a:t>Each Other.</a:t>
            </a:r>
            <a:r>
              <a:rPr lang="en-CA" sz="3400" dirty="0"/>
              <a:t> </a:t>
            </a:r>
            <a:r>
              <a:rPr lang="en-CA" dirty="0"/>
              <a:t>Your partner’s wishes and feelings have value, and so do yours. Let your significant other know you are making an effort to keep their ideas in mind. Mutual respect is essential in maintaining healthy relationships.</a:t>
            </a:r>
          </a:p>
          <a:p>
            <a:pPr>
              <a:buFont typeface="Wingdings" panose="05000000000000000000" pitchFamily="2" charset="2"/>
              <a:buChar char="§"/>
            </a:pPr>
            <a:r>
              <a:rPr lang="en-CA" sz="4500" b="1" dirty="0"/>
              <a:t>Compromise.</a:t>
            </a:r>
            <a:r>
              <a:rPr lang="en-CA" dirty="0"/>
              <a:t> Disagreements are a natural part of healthy relationships, but it’s important that you find a way to compromise if you disagree on something. Try to solve </a:t>
            </a:r>
            <a:r>
              <a:rPr lang="en-CA" dirty="0">
                <a:hlinkClick r:id="rId2"/>
              </a:rPr>
              <a:t>conflicts</a:t>
            </a:r>
            <a:r>
              <a:rPr lang="en-CA" dirty="0"/>
              <a:t> in a fair and rational way.</a:t>
            </a:r>
          </a:p>
          <a:p>
            <a:pPr>
              <a:buFont typeface="Wingdings" panose="05000000000000000000" pitchFamily="2" charset="2"/>
              <a:buChar char="§"/>
            </a:pPr>
            <a:r>
              <a:rPr lang="en-CA" sz="4500" b="1" dirty="0"/>
              <a:t>Be Supportive</a:t>
            </a:r>
            <a:r>
              <a:rPr lang="en-CA" sz="4000" b="1" dirty="0"/>
              <a:t>.</a:t>
            </a:r>
            <a:r>
              <a:rPr lang="en-CA" sz="4000" dirty="0"/>
              <a:t> </a:t>
            </a:r>
            <a:r>
              <a:rPr lang="en-CA" dirty="0"/>
              <a:t>Offer reassurance and encouragement to each other. Also, let your partner know when you need their support. Healthy relationships are about building each other up, not putting each other down.</a:t>
            </a:r>
          </a:p>
          <a:p>
            <a:pPr>
              <a:buFont typeface="Wingdings" panose="05000000000000000000" pitchFamily="2" charset="2"/>
              <a:buChar char="§"/>
            </a:pPr>
            <a:r>
              <a:rPr lang="en-CA" sz="4500" b="1" dirty="0"/>
              <a:t>Respect Each Other’s Privacy.</a:t>
            </a:r>
            <a:r>
              <a:rPr lang="en-CA" dirty="0"/>
              <a:t> Just because you’re in a relationship doesn’t mean you have to share everything and constantly be together. Healthy relationships require space.</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413338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398</TotalTime>
  <Words>368</Words>
  <Application>Microsoft Office PowerPoint</Application>
  <PresentationFormat>Widescreen</PresentationFormat>
  <Paragraphs>140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Century Schoolbook</vt:lpstr>
      <vt:lpstr>Corbel</vt:lpstr>
      <vt:lpstr>Wingdings</vt:lpstr>
      <vt:lpstr>Feathered</vt:lpstr>
      <vt:lpstr>Relationships</vt:lpstr>
      <vt:lpstr>Between Who?</vt:lpstr>
      <vt:lpstr>Healthy vs. unhealthy</vt:lpstr>
      <vt:lpstr>Draw a Healthy Relationship</vt:lpstr>
      <vt:lpstr>Healthy Qualities</vt:lpstr>
      <vt:lpstr>Unhealthy qualities</vt:lpstr>
      <vt:lpstr>Healthy Relationship Quiz</vt:lpstr>
      <vt:lpstr>Healthy Relationship Quiz</vt:lpstr>
      <vt:lpstr>Healthy Communication</vt:lpstr>
      <vt:lpstr>Setting Boundaries</vt:lpstr>
      <vt:lpstr>LGBTQ2+ Relationships</vt:lpstr>
      <vt:lpstr>What is Consent?</vt:lpstr>
      <vt:lpstr>What is not Consent?</vt:lpstr>
      <vt:lpstr>Laws around Consent</vt:lpstr>
      <vt:lpstr>Next Class…</vt:lpstr>
      <vt:lpstr>PowerPoint Presentation</vt:lpstr>
    </vt:vector>
  </TitlesOfParts>
  <Company>Burnaby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Relationships</dc:title>
  <dc:creator>Brennan Veeken</dc:creator>
  <cp:lastModifiedBy>Brennan Veeken</cp:lastModifiedBy>
  <cp:revision>34</cp:revision>
  <dcterms:created xsi:type="dcterms:W3CDTF">2017-11-16T18:37:52Z</dcterms:created>
  <dcterms:modified xsi:type="dcterms:W3CDTF">2017-11-17T21:44:40Z</dcterms:modified>
</cp:coreProperties>
</file>