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79" r:id="rId5"/>
    <p:sldId id="281" r:id="rId6"/>
    <p:sldId id="277" r:id="rId7"/>
    <p:sldId id="280" r:id="rId8"/>
    <p:sldId id="278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7" r:id="rId19"/>
    <p:sldId id="268" r:id="rId20"/>
    <p:sldId id="265" r:id="rId21"/>
    <p:sldId id="266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FF33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5664-81E8-422D-9717-AB6FD9EE473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4103-C6BC-4BAA-AC8A-AA8CEBFC2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8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5664-81E8-422D-9717-AB6FD9EE473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4103-C6BC-4BAA-AC8A-AA8CEBFC2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1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5664-81E8-422D-9717-AB6FD9EE473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4103-C6BC-4BAA-AC8A-AA8CEBFC2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97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5664-81E8-422D-9717-AB6FD9EE473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4103-C6BC-4BAA-AC8A-AA8CEBFC2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54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5664-81E8-422D-9717-AB6FD9EE473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4103-C6BC-4BAA-AC8A-AA8CEBFC2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11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5664-81E8-422D-9717-AB6FD9EE473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4103-C6BC-4BAA-AC8A-AA8CEBFC2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3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5664-81E8-422D-9717-AB6FD9EE473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4103-C6BC-4BAA-AC8A-AA8CEBFC2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33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5664-81E8-422D-9717-AB6FD9EE473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4103-C6BC-4BAA-AC8A-AA8CEBFC2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92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5664-81E8-422D-9717-AB6FD9EE473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4103-C6BC-4BAA-AC8A-AA8CEBFC2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9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5664-81E8-422D-9717-AB6FD9EE473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4103-C6BC-4BAA-AC8A-AA8CEBFC2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4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5664-81E8-422D-9717-AB6FD9EE473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4103-C6BC-4BAA-AC8A-AA8CEBFC2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9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5664-81E8-422D-9717-AB6FD9EE473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4103-C6BC-4BAA-AC8A-AA8CEBFC2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3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5664-81E8-422D-9717-AB6FD9EE473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4103-C6BC-4BAA-AC8A-AA8CEBFC2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3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5664-81E8-422D-9717-AB6FD9EE473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4103-C6BC-4BAA-AC8A-AA8CEBFC2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2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5664-81E8-422D-9717-AB6FD9EE473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4103-C6BC-4BAA-AC8A-AA8CEBFC2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3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5664-81E8-422D-9717-AB6FD9EE473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4103-C6BC-4BAA-AC8A-AA8CEBFC2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0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16AD5664-81E8-422D-9717-AB6FD9EE473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92EA4103-C6BC-4BAA-AC8A-AA8CEBFC2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7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6AD5664-81E8-422D-9717-AB6FD9EE473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2EA4103-C6BC-4BAA-AC8A-AA8CEBFC2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12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FF00"/>
                </a:solidFill>
              </a:rPr>
              <a:t>HEALTH 9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990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Lesson 2.2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00FFCC"/>
                </a:solidFill>
              </a:rPr>
              <a:t>INFLUENCES</a:t>
            </a:r>
            <a:r>
              <a:rPr lang="en-US" sz="7200" dirty="0" smtClean="0">
                <a:solidFill>
                  <a:srgbClr val="FF0000"/>
                </a:solidFill>
              </a:rPr>
              <a:t> ON SUBSTANCE USE AND ADDICTIONS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8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FALSE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60%</a:t>
            </a:r>
            <a:r>
              <a:rPr lang="en-US" sz="4400" dirty="0" smtClean="0"/>
              <a:t> of youth reported drinking alcohol in the past year.</a:t>
            </a:r>
            <a:endParaRPr lang="en-US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11" y="533400"/>
            <a:ext cx="4762500" cy="244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3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u="sng" dirty="0" smtClean="0"/>
              <a:t>Statement #3</a:t>
            </a:r>
            <a:endParaRPr lang="en-US" sz="6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180" y="1600200"/>
            <a:ext cx="7511472" cy="40411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Approximately </a:t>
            </a:r>
            <a:r>
              <a:rPr lang="en-US" sz="4400" dirty="0" smtClean="0">
                <a:solidFill>
                  <a:srgbClr val="00FFCC"/>
                </a:solidFill>
              </a:rPr>
              <a:t>30%</a:t>
            </a:r>
            <a:r>
              <a:rPr lang="en-US" sz="4400" dirty="0" smtClean="0"/>
              <a:t> of youth in Canada report drinking 5 or more drinks on one occasion (</a:t>
            </a:r>
            <a:r>
              <a:rPr lang="en-US" sz="4400" dirty="0" smtClean="0">
                <a:solidFill>
                  <a:srgbClr val="00FFCC"/>
                </a:solidFill>
              </a:rPr>
              <a:t>binge drinking</a:t>
            </a:r>
            <a:r>
              <a:rPr lang="en-US" sz="4400" dirty="0" smtClean="0"/>
              <a:t>).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2461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-1295400"/>
            <a:ext cx="54102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dirty="0" smtClean="0"/>
              <a:t>TRUE</a:t>
            </a:r>
            <a:endParaRPr lang="en-US" sz="6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29860"/>
            <a:ext cx="4210050" cy="488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0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u="sng" dirty="0" smtClean="0"/>
              <a:t>Statement #4</a:t>
            </a:r>
            <a:endParaRPr lang="en-US" sz="6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400" dirty="0" smtClean="0"/>
              <a:t>The </a:t>
            </a:r>
            <a:r>
              <a:rPr lang="en-US" sz="4400" dirty="0" smtClean="0">
                <a:solidFill>
                  <a:srgbClr val="FF33CC"/>
                </a:solidFill>
              </a:rPr>
              <a:t>most commonly </a:t>
            </a:r>
            <a:r>
              <a:rPr lang="en-US" sz="4400" dirty="0" smtClean="0"/>
              <a:t>used </a:t>
            </a:r>
            <a:r>
              <a:rPr lang="en-US" sz="4400" dirty="0" smtClean="0">
                <a:solidFill>
                  <a:srgbClr val="FF33CC"/>
                </a:solidFill>
              </a:rPr>
              <a:t>illegal drug </a:t>
            </a:r>
            <a:r>
              <a:rPr lang="en-US" sz="4400" dirty="0" smtClean="0"/>
              <a:t>among Canadian youth is </a:t>
            </a:r>
            <a:r>
              <a:rPr lang="en-US" sz="4400" dirty="0" smtClean="0">
                <a:solidFill>
                  <a:srgbClr val="FF33CC"/>
                </a:solidFill>
              </a:rPr>
              <a:t>marijuana</a:t>
            </a:r>
            <a:r>
              <a:rPr lang="en-US" sz="4400" dirty="0" smtClean="0"/>
              <a:t>. (it is still illegal for youth)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2184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"/>
            <a:ext cx="7511472" cy="4041162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dirty="0" smtClean="0"/>
              <a:t>TRUE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3362325" cy="392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7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Statement #5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dirty="0" smtClean="0"/>
              <a:t>Approximately </a:t>
            </a:r>
            <a:r>
              <a:rPr lang="en-US" sz="4400" dirty="0" smtClean="0">
                <a:solidFill>
                  <a:srgbClr val="FFFF00"/>
                </a:solidFill>
              </a:rPr>
              <a:t>75%</a:t>
            </a:r>
            <a:r>
              <a:rPr lang="en-US" sz="4400" dirty="0" smtClean="0"/>
              <a:t> of marijuana tested by the Port Moody Police was </a:t>
            </a:r>
            <a:r>
              <a:rPr lang="en-US" sz="4400" dirty="0" smtClean="0">
                <a:solidFill>
                  <a:srgbClr val="FFFF00"/>
                </a:solidFill>
              </a:rPr>
              <a:t>laced</a:t>
            </a:r>
            <a:r>
              <a:rPr lang="en-US" sz="4400" dirty="0" smtClean="0"/>
              <a:t> with another illegal substance like methamphetamine, cocaine, fentanyl, heroine, etc.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17669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FALSE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29642"/>
            <a:ext cx="7511472" cy="40411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>
                <a:solidFill>
                  <a:srgbClr val="FFFF00"/>
                </a:solidFill>
              </a:rPr>
              <a:t>86%</a:t>
            </a:r>
            <a:r>
              <a:rPr lang="en-US" sz="4400" dirty="0" smtClean="0"/>
              <a:t> of marijuana tested by the Port Moody Police </a:t>
            </a:r>
            <a:r>
              <a:rPr lang="en-US" sz="4400" dirty="0" smtClean="0">
                <a:solidFill>
                  <a:srgbClr val="FFFF00"/>
                </a:solidFill>
              </a:rPr>
              <a:t>contained another illegal substance. 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029200"/>
            <a:ext cx="4038600" cy="163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25431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75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04800"/>
            <a:ext cx="7511473" cy="131248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Statement #6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54113"/>
            <a:ext cx="7511472" cy="40411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>
                <a:solidFill>
                  <a:srgbClr val="00FFCC"/>
                </a:solidFill>
              </a:rPr>
              <a:t>More than </a:t>
            </a:r>
            <a:r>
              <a:rPr lang="en-US" sz="4400" dirty="0" smtClean="0"/>
              <a:t>5% of Canadian students in Gr. 7 – 12 reported using at least one prescription pharmaceutical to get high.</a:t>
            </a:r>
            <a:endParaRPr lang="en-US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95800"/>
            <a:ext cx="516360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420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FALSE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Approximately </a:t>
            </a:r>
            <a:r>
              <a:rPr lang="en-US" sz="4400" dirty="0" smtClean="0">
                <a:solidFill>
                  <a:srgbClr val="00B050"/>
                </a:solidFill>
              </a:rPr>
              <a:t>4%</a:t>
            </a:r>
            <a:r>
              <a:rPr lang="en-US" sz="4400" dirty="0" smtClean="0"/>
              <a:t> reported using at least one prescription pharmaceutical to get high. </a:t>
            </a:r>
            <a:endParaRPr lang="en-US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199"/>
            <a:ext cx="3048000" cy="246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017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Statement #7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511472" cy="404116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400" dirty="0" smtClean="0"/>
              <a:t>8 – 18 year old Canadian youth spend an average of </a:t>
            </a:r>
            <a:r>
              <a:rPr lang="en-US" sz="4400" dirty="0" smtClean="0">
                <a:solidFill>
                  <a:srgbClr val="CC00CC"/>
                </a:solidFill>
              </a:rPr>
              <a:t>42 hours per week using social media </a:t>
            </a:r>
            <a:r>
              <a:rPr lang="en-US" sz="4400" dirty="0" smtClean="0"/>
              <a:t>versus </a:t>
            </a:r>
            <a:r>
              <a:rPr lang="en-US" sz="4400" dirty="0" smtClean="0">
                <a:solidFill>
                  <a:srgbClr val="92D050"/>
                </a:solidFill>
              </a:rPr>
              <a:t>9 hours exercising</a:t>
            </a:r>
            <a:r>
              <a:rPr lang="en-US" dirty="0" smtClean="0">
                <a:solidFill>
                  <a:srgbClr val="92D050"/>
                </a:solidFill>
              </a:rPr>
              <a:t>. 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953000"/>
            <a:ext cx="3086100" cy="172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577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511473" cy="1312480"/>
          </a:xfrm>
        </p:spPr>
        <p:txBody>
          <a:bodyPr>
            <a:noAutofit/>
          </a:bodyPr>
          <a:lstStyle/>
          <a:p>
            <a:r>
              <a:rPr lang="en-US" dirty="0" smtClean="0"/>
              <a:t>There are many factors that influence peoples decision to engage in substance use or addictive </a:t>
            </a:r>
            <a:r>
              <a:rPr lang="en-US" dirty="0" err="1" smtClean="0"/>
              <a:t>behaviours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348" y="2286000"/>
            <a:ext cx="7511472" cy="4041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92D050"/>
                </a:solidFill>
              </a:rPr>
              <a:t>Think</a:t>
            </a:r>
            <a:r>
              <a:rPr lang="en-US" sz="3200" dirty="0" smtClean="0"/>
              <a:t> </a:t>
            </a:r>
            <a:r>
              <a:rPr lang="en-US" sz="3200" dirty="0" smtClean="0"/>
              <a:t>of factors that influence people to engage in </a:t>
            </a:r>
            <a:r>
              <a:rPr lang="en-US" sz="3200" dirty="0" err="1" smtClean="0"/>
              <a:t>behaviours</a:t>
            </a:r>
            <a:r>
              <a:rPr lang="en-US" sz="3200" dirty="0" smtClean="0"/>
              <a:t> of substance use or other addictive </a:t>
            </a:r>
            <a:r>
              <a:rPr lang="en-US" sz="3200" dirty="0" err="1" smtClean="0"/>
              <a:t>behaviours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8608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           TRUE</a:t>
            </a:r>
            <a:endParaRPr lang="en-US" sz="6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5171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24738"/>
            <a:ext cx="622526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76" y="155171"/>
            <a:ext cx="3200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042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263" y="154962"/>
            <a:ext cx="7511473" cy="131248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Statement #8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511472" cy="4041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In less than </a:t>
            </a:r>
            <a:r>
              <a:rPr lang="en-US" sz="4400" dirty="0" smtClean="0">
                <a:solidFill>
                  <a:srgbClr val="FF0000"/>
                </a:solidFill>
              </a:rPr>
              <a:t>45% of motor vehicle crashes </a:t>
            </a:r>
            <a:r>
              <a:rPr lang="en-US" sz="4400" dirty="0" smtClean="0"/>
              <a:t>among 16 – 25 year old Canadians, </a:t>
            </a:r>
            <a:r>
              <a:rPr lang="en-US" sz="4400" dirty="0" smtClean="0">
                <a:solidFill>
                  <a:srgbClr val="FF0000"/>
                </a:solidFill>
              </a:rPr>
              <a:t>drugs and/or alcohol </a:t>
            </a:r>
            <a:r>
              <a:rPr lang="en-US" sz="4400" dirty="0" smtClean="0"/>
              <a:t>have been a factor. </a:t>
            </a:r>
            <a:endParaRPr lang="en-US" sz="4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67200"/>
            <a:ext cx="4114800" cy="242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339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FALSE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668"/>
            <a:ext cx="7511472" cy="40411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400" dirty="0" smtClean="0"/>
              <a:t>Motor vehicle crashes are the </a:t>
            </a:r>
            <a:r>
              <a:rPr lang="en-US" sz="4400" dirty="0" smtClean="0">
                <a:solidFill>
                  <a:srgbClr val="FF0000"/>
                </a:solidFill>
              </a:rPr>
              <a:t>leading cause of death </a:t>
            </a:r>
            <a:r>
              <a:rPr lang="en-US" sz="4400" dirty="0" smtClean="0"/>
              <a:t>among 16 – 25 year olds, and alcohol and/or drugs are a factor in </a:t>
            </a:r>
            <a:r>
              <a:rPr lang="en-US" sz="4400" dirty="0" smtClean="0">
                <a:solidFill>
                  <a:srgbClr val="FF0000"/>
                </a:solidFill>
              </a:rPr>
              <a:t>55%</a:t>
            </a:r>
            <a:r>
              <a:rPr lang="en-US" sz="4400" dirty="0" smtClean="0"/>
              <a:t> of those crashes.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76800"/>
            <a:ext cx="41275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138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457200"/>
            <a:ext cx="7511473" cy="131248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Statement #9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590800"/>
            <a:ext cx="7511472" cy="404116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400" dirty="0" smtClean="0"/>
              <a:t>In Canada, less than 5% of drivers involved in alcohol-related serious injury crashes were between the ages of 16  and 19. </a:t>
            </a:r>
            <a:endParaRPr lang="en-US" sz="4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861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FALSE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7511472" cy="40411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>
                <a:solidFill>
                  <a:srgbClr val="FF33CC"/>
                </a:solidFill>
              </a:rPr>
              <a:t>11.3%</a:t>
            </a:r>
            <a:r>
              <a:rPr lang="en-US" sz="4400" dirty="0" smtClean="0"/>
              <a:t> of drivers involved in </a:t>
            </a:r>
            <a:r>
              <a:rPr lang="en-US" sz="4400" dirty="0" smtClean="0">
                <a:solidFill>
                  <a:srgbClr val="FF33CC"/>
                </a:solidFill>
              </a:rPr>
              <a:t>alcohol related serious injury crashes </a:t>
            </a:r>
            <a:r>
              <a:rPr lang="en-US" sz="4400" dirty="0" smtClean="0"/>
              <a:t>were between the ages of 16 and 19. </a:t>
            </a:r>
            <a:endParaRPr lang="en-US" sz="4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48200"/>
            <a:ext cx="28575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49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Statement #10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1 in 4 </a:t>
            </a:r>
            <a:r>
              <a:rPr lang="en-US" sz="4400" dirty="0" smtClean="0"/>
              <a:t>sexually active Canadians aged 14 – 19 will contract a </a:t>
            </a:r>
            <a:r>
              <a:rPr lang="en-US" sz="4400" dirty="0" smtClean="0">
                <a:solidFill>
                  <a:srgbClr val="FF0000"/>
                </a:solidFill>
              </a:rPr>
              <a:t>sexually transmitted disease </a:t>
            </a:r>
            <a:r>
              <a:rPr lang="en-US" sz="4400" dirty="0" smtClean="0"/>
              <a:t>within one year.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33388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81000"/>
            <a:ext cx="7511473" cy="1312480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TRUE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1639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3" y="2057400"/>
            <a:ext cx="4649900" cy="31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962400" cy="439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308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-1600200"/>
            <a:ext cx="7059955" cy="851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11473" cy="1312480"/>
          </a:xfrm>
        </p:spPr>
        <p:txBody>
          <a:bodyPr>
            <a:noAutofit/>
          </a:bodyPr>
          <a:lstStyle/>
          <a:p>
            <a:r>
              <a:rPr lang="en-US" dirty="0"/>
              <a:t>There are many factors that influence peoples decision to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engage </a:t>
            </a:r>
            <a:r>
              <a:rPr lang="en-US" dirty="0"/>
              <a:t>in substance use or addictive </a:t>
            </a:r>
            <a:r>
              <a:rPr lang="en-US" dirty="0" err="1"/>
              <a:t>behaviours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599" y="2514600"/>
            <a:ext cx="7511472" cy="4041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92D050"/>
                </a:solidFill>
              </a:rPr>
              <a:t>Think</a:t>
            </a:r>
            <a:r>
              <a:rPr lang="en-US" sz="3200" dirty="0" smtClean="0"/>
              <a:t> </a:t>
            </a:r>
            <a:r>
              <a:rPr lang="en-US" sz="3200" dirty="0"/>
              <a:t>of factors that influence people to </a:t>
            </a:r>
            <a:r>
              <a:rPr lang="en-US" sz="3200" dirty="0" smtClean="0">
                <a:solidFill>
                  <a:srgbClr val="FF0000"/>
                </a:solidFill>
              </a:rPr>
              <a:t>not</a:t>
            </a:r>
            <a:r>
              <a:rPr lang="en-US" sz="3200" dirty="0" smtClean="0"/>
              <a:t> engage </a:t>
            </a:r>
            <a:r>
              <a:rPr lang="en-US" sz="3200" dirty="0"/>
              <a:t>in </a:t>
            </a:r>
            <a:r>
              <a:rPr lang="en-US" sz="3200" dirty="0" err="1"/>
              <a:t>behaviours</a:t>
            </a:r>
            <a:r>
              <a:rPr lang="en-US" sz="3200" dirty="0"/>
              <a:t> of substance use or other addictive </a:t>
            </a:r>
            <a:r>
              <a:rPr lang="en-US" sz="3200" dirty="0" err="1"/>
              <a:t>behaviours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6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-1447800"/>
            <a:ext cx="6989973" cy="830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3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Substance Use </a:t>
            </a:r>
            <a:br>
              <a:rPr lang="en-US" sz="5400" b="1" dirty="0" smtClean="0"/>
            </a:br>
            <a:r>
              <a:rPr lang="en-US" sz="5400" b="1" dirty="0" smtClean="0"/>
              <a:t>&amp; </a:t>
            </a:r>
            <a:br>
              <a:rPr lang="en-US" sz="5400" b="1" dirty="0" smtClean="0"/>
            </a:br>
            <a:r>
              <a:rPr lang="en-US" sz="5400" b="1" dirty="0" smtClean="0"/>
              <a:t>Related </a:t>
            </a:r>
            <a:r>
              <a:rPr lang="en-US" sz="5400" b="1" dirty="0" err="1" smtClean="0"/>
              <a:t>Behaviours</a:t>
            </a:r>
            <a:r>
              <a:rPr lang="en-US" sz="5400" b="1" dirty="0" smtClean="0"/>
              <a:t> Quiz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3886200"/>
            <a:ext cx="6934200" cy="2667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 will be given a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statement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 think about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if you think it is </a:t>
            </a:r>
            <a:r>
              <a:rPr lang="en-US" sz="3200" dirty="0" smtClean="0">
                <a:solidFill>
                  <a:srgbClr val="FFFF00"/>
                </a:solidFill>
              </a:rPr>
              <a:t>true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</a:p>
          <a:p>
            <a:r>
              <a:rPr lang="en-US" sz="3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 </a:t>
            </a:r>
            <a:r>
              <a:rPr lang="en-US" sz="3200" smtClean="0">
                <a:solidFill>
                  <a:srgbClr val="00B0F0"/>
                </a:solidFill>
              </a:rPr>
              <a:t>false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511473" cy="1312480"/>
          </a:xfrm>
        </p:spPr>
        <p:txBody>
          <a:bodyPr>
            <a:normAutofit/>
          </a:bodyPr>
          <a:lstStyle/>
          <a:p>
            <a:r>
              <a:rPr lang="en-US" sz="6600" u="sng" dirty="0" smtClean="0"/>
              <a:t>Statement # 1</a:t>
            </a:r>
            <a:endParaRPr lang="en-US" sz="6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511472" cy="40411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Less than </a:t>
            </a:r>
            <a:r>
              <a:rPr lang="en-US" sz="4800" dirty="0" smtClean="0">
                <a:solidFill>
                  <a:srgbClr val="FF0000"/>
                </a:solidFill>
              </a:rPr>
              <a:t>80%</a:t>
            </a:r>
            <a:r>
              <a:rPr lang="en-US" sz="4800" dirty="0" smtClean="0"/>
              <a:t> of grade 6 – 9 students in Canada have </a:t>
            </a:r>
            <a:r>
              <a:rPr lang="en-US" sz="4800" dirty="0" smtClean="0">
                <a:solidFill>
                  <a:srgbClr val="FF0000"/>
                </a:solidFill>
              </a:rPr>
              <a:t>never</a:t>
            </a:r>
            <a:r>
              <a:rPr lang="en-US" sz="4800" dirty="0" smtClean="0"/>
              <a:t> tried smoking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62642"/>
            <a:ext cx="2743200" cy="196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7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TRUE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8123"/>
            <a:ext cx="7511472" cy="40411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>
                <a:solidFill>
                  <a:srgbClr val="00B0F0"/>
                </a:solidFill>
              </a:rPr>
              <a:t>78.5%</a:t>
            </a:r>
            <a:r>
              <a:rPr lang="en-US" sz="4400" dirty="0" smtClean="0"/>
              <a:t> of grade 6 – 9 students </a:t>
            </a:r>
            <a:r>
              <a:rPr lang="en-US" sz="4400" dirty="0" smtClean="0">
                <a:solidFill>
                  <a:srgbClr val="00B0F0"/>
                </a:solidFill>
              </a:rPr>
              <a:t>have</a:t>
            </a:r>
            <a:r>
              <a:rPr lang="en-US" sz="4400" dirty="0" smtClean="0"/>
              <a:t> tried smoking.</a:t>
            </a:r>
            <a:endParaRPr 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545" y="-10886"/>
            <a:ext cx="3972456" cy="298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32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685800"/>
            <a:ext cx="7511473" cy="1312480"/>
          </a:xfrm>
        </p:spPr>
        <p:txBody>
          <a:bodyPr>
            <a:normAutofit/>
          </a:bodyPr>
          <a:lstStyle/>
          <a:p>
            <a:r>
              <a:rPr lang="en-US" sz="6600" u="sng" dirty="0" smtClean="0"/>
              <a:t>Statement #2</a:t>
            </a:r>
            <a:endParaRPr lang="en-US" sz="6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7511472" cy="40411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Less than 50% </a:t>
            </a:r>
            <a:r>
              <a:rPr lang="en-US" sz="4400" dirty="0" smtClean="0"/>
              <a:t>of Canadian youth aged 15 – 19 reported </a:t>
            </a:r>
            <a:r>
              <a:rPr lang="en-US" sz="4400" dirty="0" smtClean="0">
                <a:solidFill>
                  <a:srgbClr val="FFC000"/>
                </a:solidFill>
              </a:rPr>
              <a:t>drinking alcohol </a:t>
            </a:r>
            <a:r>
              <a:rPr lang="en-US" sz="4400" dirty="0" smtClean="0"/>
              <a:t>in the past year. </a:t>
            </a:r>
            <a:endParaRPr 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972" y="1524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0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4B1A0688707746A541C660B1DA9F8A" ma:contentTypeVersion="2" ma:contentTypeDescription="Create a new document." ma:contentTypeScope="" ma:versionID="eb92c8be50b70600dd59e039112c770e">
  <xsd:schema xmlns:xsd="http://www.w3.org/2001/XMLSchema" xmlns:xs="http://www.w3.org/2001/XMLSchema" xmlns:p="http://schemas.microsoft.com/office/2006/metadata/properties" xmlns:ns2="4974a229-6bfe-4c31-824b-255fd2336b12" targetNamespace="http://schemas.microsoft.com/office/2006/metadata/properties" ma:root="true" ma:fieldsID="b914ef6ebabfc9201750253f48720df1" ns2:_="">
    <xsd:import namespace="4974a229-6bfe-4c31-824b-255fd2336b1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74a229-6bfe-4c31-824b-255fd2336b1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40C17F-0A83-4F2C-9679-80D409BA6EA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974a229-6bfe-4c31-824b-255fd2336b12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648399-F590-4CB3-9985-557E7D864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74a229-6bfe-4c31-824b-255fd2336b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B22B69-E580-40C5-A7C1-71DBBBDC27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1429</TotalTime>
  <Words>463</Words>
  <Application>Microsoft Office PowerPoint</Application>
  <PresentationFormat>On-screen Show (4:3)</PresentationFormat>
  <Paragraphs>60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Century Gothic</vt:lpstr>
      <vt:lpstr>Mesh</vt:lpstr>
      <vt:lpstr>HEALTH 9</vt:lpstr>
      <vt:lpstr>There are many factors that influence peoples decision to engage in substance use or addictive behaviours</vt:lpstr>
      <vt:lpstr>PowerPoint Presentation</vt:lpstr>
      <vt:lpstr>There are many factors that influence peoples decision to not engage in substance use or addictive behaviours</vt:lpstr>
      <vt:lpstr>PowerPoint Presentation</vt:lpstr>
      <vt:lpstr>Substance Use  &amp;  Related Behaviours Quiz</vt:lpstr>
      <vt:lpstr>Statement # 1</vt:lpstr>
      <vt:lpstr>TRUE </vt:lpstr>
      <vt:lpstr>Statement #2</vt:lpstr>
      <vt:lpstr>FALSE</vt:lpstr>
      <vt:lpstr>Statement #3</vt:lpstr>
      <vt:lpstr>PowerPoint Presentation</vt:lpstr>
      <vt:lpstr>Statement #4</vt:lpstr>
      <vt:lpstr>PowerPoint Presentation</vt:lpstr>
      <vt:lpstr>Statement #5</vt:lpstr>
      <vt:lpstr>FALSE</vt:lpstr>
      <vt:lpstr>Statement #6</vt:lpstr>
      <vt:lpstr>FALSE</vt:lpstr>
      <vt:lpstr>Statement #7</vt:lpstr>
      <vt:lpstr>           TRUE</vt:lpstr>
      <vt:lpstr>Statement #8</vt:lpstr>
      <vt:lpstr>FALSE</vt:lpstr>
      <vt:lpstr>Statement #9</vt:lpstr>
      <vt:lpstr>FALSE</vt:lpstr>
      <vt:lpstr>Statement #10</vt:lpstr>
      <vt:lpstr>TRUE</vt:lpstr>
    </vt:vector>
  </TitlesOfParts>
  <Company>School District 43 (Coquitlam)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Substance Use &amp; Related Behaviours</dc:title>
  <dc:creator>School District #43</dc:creator>
  <cp:lastModifiedBy>French, Julie</cp:lastModifiedBy>
  <cp:revision>27</cp:revision>
  <dcterms:created xsi:type="dcterms:W3CDTF">2016-10-07T20:30:56Z</dcterms:created>
  <dcterms:modified xsi:type="dcterms:W3CDTF">2020-04-05T03:22:25Z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0x010100D24B1A0688707746A541C660B1DA9F8A</vt:lpwstr>
  </property>
  <property fmtid="{D5CDD505-2E9C-101B-9397-08002B2CF9AE}" pid="3" name="Order">
    <vt:r8>900</vt:r8>
  </property>
</Properties>
</file>