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7" r:id="rId7"/>
    <p:sldId id="261" r:id="rId8"/>
    <p:sldId id="259" r:id="rId9"/>
    <p:sldId id="262" r:id="rId10"/>
    <p:sldId id="258" r:id="rId11"/>
    <p:sldId id="263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902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8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9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0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253DBD-DFD8-4DDA-BAC2-8C71F4FFBC8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2B27-6C7D-44AE-872F-6242310F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19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RESILIENCE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WHAT IS RESILIENCE?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21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What does it mean to be resilient?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153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723" y="83299"/>
            <a:ext cx="8190808" cy="670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079" y="159002"/>
            <a:ext cx="9404723" cy="1400530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dirty="0" smtClean="0">
                <a:solidFill>
                  <a:schemeClr val="bg1"/>
                </a:solidFill>
              </a:rPr>
              <a:t>What is                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74" y="1277064"/>
            <a:ext cx="8946541" cy="4195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Protective Factors 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elp to strengthen our resilience.</a:t>
            </a:r>
          </a:p>
          <a:p>
            <a:pPr lvl="1"/>
            <a:r>
              <a:rPr lang="en-US" sz="2400" dirty="0" smtClean="0"/>
              <a:t>Protect us from difficult situations.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If we build up Protective Factors we build up our resilience as well.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Example:  </a:t>
            </a:r>
          </a:p>
          <a:p>
            <a:pPr marL="457200" lvl="1" indent="0">
              <a:buNone/>
            </a:pPr>
            <a:r>
              <a:rPr lang="en-US" sz="2400" dirty="0" smtClean="0"/>
              <a:t>Having a supportive family helps us to be more resilient.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What other Protective Factors can you think of???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88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89"/>
            <a:ext cx="10515600" cy="1325563"/>
          </a:xfrm>
        </p:spPr>
        <p:txBody>
          <a:bodyPr/>
          <a:lstStyle/>
          <a:p>
            <a:r>
              <a:rPr lang="en-US" dirty="0" smtClean="0"/>
              <a:t>PROTECTIVE FACTORS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24" y="1069571"/>
            <a:ext cx="11309276" cy="54509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6510" y="942109"/>
            <a:ext cx="3164402" cy="171014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556" y="1424247"/>
            <a:ext cx="215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Emotional Wellness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387386" y="1523218"/>
            <a:ext cx="3131790" cy="17325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7649" y="1901276"/>
            <a:ext cx="2136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Good Coping Skills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78246" y="1523218"/>
            <a:ext cx="3192310" cy="17325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807" y="1901276"/>
            <a:ext cx="2047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Feeling Connected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3256" y="3059100"/>
            <a:ext cx="3083276" cy="17212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113" y="3461014"/>
            <a:ext cx="2251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Supportive Family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78246" y="4641780"/>
            <a:ext cx="3192310" cy="171341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0804" y="5037513"/>
            <a:ext cx="20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Supportive Friends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44785" y="5098473"/>
            <a:ext cx="3302924" cy="17767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4356" y="5288340"/>
            <a:ext cx="1778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Good Problem Solving Skills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76662" y="3053696"/>
            <a:ext cx="3138742" cy="17266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21091" y="3461013"/>
            <a:ext cx="1817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Positive Self Image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74581" y="4630535"/>
            <a:ext cx="3199208" cy="1683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2682" y="4870257"/>
            <a:ext cx="2690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Good Communication Skills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15" y="1465485"/>
            <a:ext cx="9841780" cy="5123737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Risk Factors:</a:t>
            </a:r>
          </a:p>
          <a:p>
            <a:pPr lvl="1"/>
            <a:r>
              <a:rPr lang="en-US" sz="5100" dirty="0" smtClean="0"/>
              <a:t>Break down our resilience.</a:t>
            </a:r>
          </a:p>
          <a:p>
            <a:pPr lvl="1"/>
            <a:r>
              <a:rPr lang="en-US" sz="5100" dirty="0" smtClean="0"/>
              <a:t>May cause us difficulties for a person.</a:t>
            </a:r>
          </a:p>
          <a:p>
            <a:pPr lvl="1"/>
            <a:r>
              <a:rPr lang="en-US" sz="5100" dirty="0" smtClean="0"/>
              <a:t>May make a person more susceptible to substance use.</a:t>
            </a:r>
          </a:p>
          <a:p>
            <a:pPr lvl="1"/>
            <a:endParaRPr lang="en-US" sz="5100" dirty="0"/>
          </a:p>
          <a:p>
            <a:pPr lvl="1"/>
            <a:r>
              <a:rPr lang="en-US" sz="5100" dirty="0" smtClean="0"/>
              <a:t>Example: If feeling connected to others increases our resilience, feeling disconnected may be a risk factor.</a:t>
            </a:r>
          </a:p>
          <a:p>
            <a:pPr lvl="1"/>
            <a:endParaRPr lang="en-US" sz="5100" dirty="0"/>
          </a:p>
          <a:p>
            <a:pPr lvl="1"/>
            <a:r>
              <a:rPr lang="en-US" sz="5100" dirty="0" smtClean="0"/>
              <a:t>What Risk Factors can you think of???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990" y="1152983"/>
            <a:ext cx="9125350" cy="551323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1834341" y="1390997"/>
            <a:ext cx="2643448" cy="170566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399" y="1822871"/>
            <a:ext cx="2033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Family History of Mental Health Issues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72203" y="1390998"/>
            <a:ext cx="2616379" cy="171916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886" y="2021651"/>
            <a:ext cx="161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Poverty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34341" y="4597560"/>
            <a:ext cx="2696095" cy="16497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6155" y="4815840"/>
            <a:ext cx="164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Lack of Coping Skills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2203" y="4584200"/>
            <a:ext cx="2673929" cy="166312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6437" y="4961099"/>
            <a:ext cx="235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Feeling Disconnected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4187" y="2970415"/>
            <a:ext cx="2757748" cy="178395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2235" y="3212651"/>
            <a:ext cx="176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Family History of Substance Abuse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78530" y="823378"/>
            <a:ext cx="2643448" cy="162375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5010" y="1091513"/>
            <a:ext cx="1865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Violence/ Domestic Violence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35342" y="2977387"/>
            <a:ext cx="2715491" cy="17013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47266" y="3266700"/>
            <a:ext cx="1765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 Knowing Where To Access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95404" y="5198226"/>
            <a:ext cx="2721033" cy="161196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8404" y="5376598"/>
            <a:ext cx="2025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Lack of Problem Solving and Communication Skills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29" y="530303"/>
            <a:ext cx="10795462" cy="2096519"/>
          </a:xfrm>
        </p:spPr>
        <p:txBody>
          <a:bodyPr/>
          <a:lstStyle/>
          <a:p>
            <a:r>
              <a:rPr lang="en-US" sz="4400" dirty="0"/>
              <a:t>How do protective and risk factors affect our choices?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28" y="1578562"/>
            <a:ext cx="10390909" cy="442876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EXIT: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4400" dirty="0" smtClean="0"/>
              <a:t>What is one area of protective factors that you could work on in your own life?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91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4B1A0688707746A541C660B1DA9F8A" ma:contentTypeVersion="2" ma:contentTypeDescription="Create a new document." ma:contentTypeScope="" ma:versionID="eb92c8be50b70600dd59e039112c770e">
  <xsd:schema xmlns:xsd="http://www.w3.org/2001/XMLSchema" xmlns:xs="http://www.w3.org/2001/XMLSchema" xmlns:p="http://schemas.microsoft.com/office/2006/metadata/properties" xmlns:ns2="4974a229-6bfe-4c31-824b-255fd2336b12" targetNamespace="http://schemas.microsoft.com/office/2006/metadata/properties" ma:root="true" ma:fieldsID="b914ef6ebabfc9201750253f48720df1" ns2:_="">
    <xsd:import namespace="4974a229-6bfe-4c31-824b-255fd2336b1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4a229-6bfe-4c31-824b-255fd2336b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24B50-A417-45C6-A647-26B0712AD31C}">
  <ds:schemaRefs>
    <ds:schemaRef ds:uri="http://schemas.microsoft.com/office/2006/documentManagement/types"/>
    <ds:schemaRef ds:uri="4974a229-6bfe-4c31-824b-255fd2336b1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68EC0B-6C34-4DA5-9218-490442BF8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74a229-6bfe-4c31-824b-255fd2336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ACD955-5D64-4E63-8295-D6FA64274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213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RESILIENCE</vt:lpstr>
      <vt:lpstr>WHAT IS RESILIENCE?</vt:lpstr>
      <vt:lpstr>                    What is                 ?</vt:lpstr>
      <vt:lpstr>PROTECTIVE FACTORS</vt:lpstr>
      <vt:lpstr>PROTECTIVE FACTORS</vt:lpstr>
      <vt:lpstr>RISK FACTORS</vt:lpstr>
      <vt:lpstr>RISK FACTORS</vt:lpstr>
      <vt:lpstr>How do protective and risk factors affect our choices? </vt:lpstr>
    </vt:vector>
  </TitlesOfParts>
  <Company>School District 43 (Coquitlam)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</dc:title>
  <dc:creator>French, Julie</dc:creator>
  <cp:lastModifiedBy>French, Julie</cp:lastModifiedBy>
  <cp:revision>14</cp:revision>
  <cp:lastPrinted>2019-11-15T19:04:47Z</cp:lastPrinted>
  <dcterms:created xsi:type="dcterms:W3CDTF">2019-11-15T18:48:53Z</dcterms:created>
  <dcterms:modified xsi:type="dcterms:W3CDTF">2019-11-27T19:17:03Z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0x010100D24B1A0688707746A541C660B1DA9F8A</vt:lpwstr>
  </property>
</Properties>
</file>